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14"/>
  </p:notesMasterIdLst>
  <p:sldIdLst>
    <p:sldId id="256" r:id="rId2"/>
    <p:sldId id="257" r:id="rId3"/>
    <p:sldId id="294" r:id="rId4"/>
    <p:sldId id="296" r:id="rId5"/>
    <p:sldId id="271" r:id="rId6"/>
    <p:sldId id="289" r:id="rId7"/>
    <p:sldId id="299" r:id="rId8"/>
    <p:sldId id="275" r:id="rId9"/>
    <p:sldId id="277" r:id="rId10"/>
    <p:sldId id="280" r:id="rId11"/>
    <p:sldId id="300" r:id="rId12"/>
    <p:sldId id="298" r:id="rId13"/>
  </p:sldIdLst>
  <p:sldSz cx="9144000" cy="5143500" type="screen16x9"/>
  <p:notesSz cx="6858000" cy="9144000"/>
  <p:embeddedFontLst>
    <p:embeddedFont>
      <p:font typeface="Josefin Slab SemiBold" panose="020B0604020202020204" charset="0"/>
      <p:regular r:id="rId15"/>
      <p:bold r:id="rId16"/>
      <p:italic r:id="rId17"/>
      <p:boldItalic r:id="rId18"/>
    </p:embeddedFont>
    <p:embeddedFont>
      <p:font typeface="Josefin Sans SemiBold" panose="020B0604020202020204" charset="0"/>
      <p:regular r:id="rId19"/>
      <p:bold r:id="rId20"/>
      <p:italic r:id="rId21"/>
      <p:boldItalic r:id="rId22"/>
    </p:embeddedFont>
    <p:embeddedFont>
      <p:font typeface="Josefin Slab" panose="020B0604020202020204" charset="0"/>
      <p:regular r:id="rId23"/>
      <p:bold r:id="rId24"/>
      <p:italic r:id="rId25"/>
      <p:boldItalic r:id="rId26"/>
    </p:embeddedFont>
    <p:embeddedFont>
      <p:font typeface="Josefin Sans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9AA454-EC83-4877-AA52-3AB2E70872FF}">
  <a:tblStyle styleId="{A99AA454-EC83-4877-AA52-3AB2E70872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74" d="100"/>
          <a:sy n="174" d="100"/>
        </p:scale>
        <p:origin x="10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693690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a7692bd1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a7692bd1e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369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a7692bd1e7_0_11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a7692bd1e7_0_11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6372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a7692bd1e7_0_11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a7692bd1e7_0_11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3253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a7692bd1e7_0_57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a7692bd1e7_0_57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2033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a7692bd1e7_0_5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a7692bd1e7_0_5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060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a7692bd1e7_0_4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a7692bd1e7_0_4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9101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a7692bd1e7_0_79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a7692bd1e7_0_79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279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a7692bd1e7_0_3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Google Shape;1232;ga7692bd1e7_0_34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3125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a7692bd1e7_0_10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a7692bd1e7_0_10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4571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a7692bd1e7_0_9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a7692bd1e7_0_9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9935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a7692bd1e7_0_2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a7692bd1e7_0_2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1689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321790" y="-9925"/>
            <a:ext cx="1299900" cy="518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480150" y="2020088"/>
            <a:ext cx="8183700" cy="4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Josefin Sans"/>
              <a:buNone/>
              <a:defRPr sz="36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243850" y="2379913"/>
            <a:ext cx="46563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None/>
              <a:defRPr sz="1400"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"/>
              <a:buNone/>
              <a:defRPr sz="14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2">
    <p:bg>
      <p:bgPr>
        <a:solidFill>
          <a:schemeClr val="dk1"/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7"/>
          <p:cNvSpPr txBox="1">
            <a:spLocks noGrp="1"/>
          </p:cNvSpPr>
          <p:nvPr>
            <p:ph type="body" idx="1"/>
          </p:nvPr>
        </p:nvSpPr>
        <p:spPr>
          <a:xfrm>
            <a:off x="735700" y="638725"/>
            <a:ext cx="7695000" cy="39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◂"/>
              <a:defRPr>
                <a:solidFill>
                  <a:srgbClr val="338987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◂"/>
              <a:defRPr>
                <a:solidFill>
                  <a:srgbClr val="338987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◂"/>
              <a:defRPr>
                <a:solidFill>
                  <a:srgbClr val="338987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◂"/>
              <a:defRPr>
                <a:solidFill>
                  <a:srgbClr val="338987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>
                <a:solidFill>
                  <a:srgbClr val="338987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>
                <a:solidFill>
                  <a:srgbClr val="338987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>
                <a:solidFill>
                  <a:srgbClr val="338987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>
                <a:solidFill>
                  <a:srgbClr val="338987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Char char="■"/>
              <a:defRPr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37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7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93" name="Google Shape;393;p37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9"/>
          <p:cNvSpPr txBox="1">
            <a:spLocks noGrp="1"/>
          </p:cNvSpPr>
          <p:nvPr>
            <p:ph type="title"/>
          </p:nvPr>
        </p:nvSpPr>
        <p:spPr>
          <a:xfrm>
            <a:off x="713400" y="396687"/>
            <a:ext cx="7717200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6_1">
    <p:bg>
      <p:bgPr>
        <a:solidFill>
          <a:schemeClr val="dk2"/>
        </a:soli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 1">
  <p:cSld name="CUSTOM_27_1">
    <p:bg>
      <p:bgPr>
        <a:solidFill>
          <a:schemeClr val="lt2"/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0" y="0"/>
            <a:ext cx="4460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title" idx="2"/>
          </p:nvPr>
        </p:nvSpPr>
        <p:spPr>
          <a:xfrm>
            <a:off x="713400" y="1723793"/>
            <a:ext cx="31209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713400" y="2748650"/>
            <a:ext cx="3041400" cy="9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1pPr>
            <a:lvl2pPr marR="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2pPr>
            <a:lvl3pPr marR="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3pPr>
            <a:lvl4pPr marR="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4pPr>
            <a:lvl5pPr marR="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5pPr>
            <a:lvl6pPr marR="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6pPr>
            <a:lvl7pPr marR="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7pPr>
            <a:lvl8pPr marR="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8pPr>
            <a:lvl9pPr marR="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/>
          <p:nvPr/>
        </p:nvSpPr>
        <p:spPr>
          <a:xfrm>
            <a:off x="219000" y="1567100"/>
            <a:ext cx="8706000" cy="2010900"/>
          </a:xfrm>
          <a:prstGeom prst="rect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>
            <a:off x="0" y="1745208"/>
            <a:ext cx="9144000" cy="162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713375" y="1904800"/>
            <a:ext cx="77172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7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1878875" y="3696675"/>
            <a:ext cx="538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600"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2pPr>
            <a:lvl3pPr marL="1371600" lvl="2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■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3pPr>
            <a:lvl4pPr marL="1828800" lvl="3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●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4pPr>
            <a:lvl5pPr marL="2286000" lvl="4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5pPr>
            <a:lvl6pPr marL="2743200" lvl="5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■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6pPr>
            <a:lvl7pPr marL="3200400" lvl="6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●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7pPr>
            <a:lvl8pPr marL="3657600" lvl="7" indent="-304800" algn="ctr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8pPr>
            <a:lvl9pPr marL="4114800" lvl="8" indent="-304800" algn="ctr" rtl="0">
              <a:spcBef>
                <a:spcPts val="1600"/>
              </a:spcBef>
              <a:spcAft>
                <a:spcPts val="1600"/>
              </a:spcAft>
              <a:buSzPts val="1200"/>
              <a:buFont typeface="Josefin Slab SemiBold"/>
              <a:buChar char="■"/>
              <a:defRPr>
                <a:latin typeface="Josefin Slab SemiBold"/>
                <a:ea typeface="Josefin Slab SemiBold"/>
                <a:cs typeface="Josefin Slab SemiBold"/>
                <a:sym typeface="Josefin Slab SemiBold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ctrTitle" idx="2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">
  <p:cSld name="CUSTOM_16_1"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/>
          <p:nvPr/>
        </p:nvSpPr>
        <p:spPr>
          <a:xfrm>
            <a:off x="0" y="0"/>
            <a:ext cx="9144000" cy="104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0" y="4098000"/>
            <a:ext cx="9144000" cy="1045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" name="Google Shape;104;p14"/>
          <p:cNvCxnSpPr/>
          <p:nvPr/>
        </p:nvCxnSpPr>
        <p:spPr>
          <a:xfrm>
            <a:off x="829350" y="1479089"/>
            <a:ext cx="7485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4"/>
          <p:cNvCxnSpPr/>
          <p:nvPr/>
        </p:nvCxnSpPr>
        <p:spPr>
          <a:xfrm>
            <a:off x="829350" y="3650700"/>
            <a:ext cx="7485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4"/>
          <p:cNvSpPr txBox="1">
            <a:spLocks noGrp="1"/>
          </p:cNvSpPr>
          <p:nvPr>
            <p:ph type="ctrTitle"/>
          </p:nvPr>
        </p:nvSpPr>
        <p:spPr>
          <a:xfrm>
            <a:off x="4363200" y="2982850"/>
            <a:ext cx="20448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>
            <a:off x="2396925" y="2049000"/>
            <a:ext cx="4224900" cy="10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lab SemiBold"/>
              <a:buNone/>
              <a:defRPr sz="1600"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ctrTitle" idx="2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1248100" y="539400"/>
            <a:ext cx="6647700" cy="406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1022300" y="962375"/>
            <a:ext cx="7099500" cy="315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title"/>
          </p:nvPr>
        </p:nvSpPr>
        <p:spPr>
          <a:xfrm>
            <a:off x="1388100" y="1144450"/>
            <a:ext cx="6367800" cy="26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9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rtl="0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8_2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0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3" name="Google Shape;283;p30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4" name="Google Shape;284;p30"/>
          <p:cNvSpPr/>
          <p:nvPr/>
        </p:nvSpPr>
        <p:spPr>
          <a:xfrm>
            <a:off x="0" y="1222450"/>
            <a:ext cx="4428300" cy="1178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0"/>
          <p:cNvSpPr txBox="1">
            <a:spLocks noGrp="1"/>
          </p:cNvSpPr>
          <p:nvPr>
            <p:ph type="subTitle" idx="1"/>
          </p:nvPr>
        </p:nvSpPr>
        <p:spPr>
          <a:xfrm>
            <a:off x="1926260" y="1716143"/>
            <a:ext cx="21663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30"/>
          <p:cNvSpPr txBox="1">
            <a:spLocks noGrp="1"/>
          </p:cNvSpPr>
          <p:nvPr>
            <p:ph type="ctrTitle" idx="2"/>
          </p:nvPr>
        </p:nvSpPr>
        <p:spPr>
          <a:xfrm>
            <a:off x="1919763" y="1396481"/>
            <a:ext cx="21795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30"/>
          <p:cNvSpPr/>
          <p:nvPr/>
        </p:nvSpPr>
        <p:spPr>
          <a:xfrm flipH="1">
            <a:off x="4715700" y="2340100"/>
            <a:ext cx="4428300" cy="1178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0"/>
          <p:cNvSpPr txBox="1">
            <a:spLocks noGrp="1"/>
          </p:cNvSpPr>
          <p:nvPr>
            <p:ph type="subTitle" idx="3"/>
          </p:nvPr>
        </p:nvSpPr>
        <p:spPr>
          <a:xfrm flipH="1">
            <a:off x="5032644" y="2833793"/>
            <a:ext cx="21534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ctrTitle" idx="4"/>
          </p:nvPr>
        </p:nvSpPr>
        <p:spPr>
          <a:xfrm flipH="1">
            <a:off x="5019744" y="2514131"/>
            <a:ext cx="21663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30"/>
          <p:cNvSpPr/>
          <p:nvPr/>
        </p:nvSpPr>
        <p:spPr>
          <a:xfrm>
            <a:off x="0" y="3426000"/>
            <a:ext cx="4428300" cy="1178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0"/>
          <p:cNvSpPr txBox="1">
            <a:spLocks noGrp="1"/>
          </p:cNvSpPr>
          <p:nvPr>
            <p:ph type="subTitle" idx="5"/>
          </p:nvPr>
        </p:nvSpPr>
        <p:spPr>
          <a:xfrm>
            <a:off x="1948672" y="3919693"/>
            <a:ext cx="21663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30"/>
          <p:cNvSpPr txBox="1">
            <a:spLocks noGrp="1"/>
          </p:cNvSpPr>
          <p:nvPr>
            <p:ph type="ctrTitle" idx="6"/>
          </p:nvPr>
        </p:nvSpPr>
        <p:spPr>
          <a:xfrm>
            <a:off x="1942175" y="3600031"/>
            <a:ext cx="21795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30"/>
          <p:cNvSpPr txBox="1">
            <a:spLocks noGrp="1"/>
          </p:cNvSpPr>
          <p:nvPr>
            <p:ph type="ctrTitle" idx="7"/>
          </p:nvPr>
        </p:nvSpPr>
        <p:spPr>
          <a:xfrm>
            <a:off x="713400" y="539400"/>
            <a:ext cx="6507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19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4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4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43" name="Google Shape;343;p34"/>
          <p:cNvSpPr txBox="1">
            <a:spLocks noGrp="1"/>
          </p:cNvSpPr>
          <p:nvPr>
            <p:ph type="sldNum" idx="12"/>
          </p:nvPr>
        </p:nvSpPr>
        <p:spPr>
          <a:xfrm>
            <a:off x="7887614" y="47313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buNone/>
              <a:defRPr sz="11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Google Shape;344;p34"/>
          <p:cNvSpPr txBox="1">
            <a:spLocks noGrp="1"/>
          </p:cNvSpPr>
          <p:nvPr>
            <p:ph type="ctrTitle" idx="2"/>
          </p:nvPr>
        </p:nvSpPr>
        <p:spPr>
          <a:xfrm>
            <a:off x="713400" y="539400"/>
            <a:ext cx="65073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5" name="Google Shape;345;p34"/>
          <p:cNvSpPr/>
          <p:nvPr/>
        </p:nvSpPr>
        <p:spPr>
          <a:xfrm>
            <a:off x="3389100" y="1642425"/>
            <a:ext cx="2365800" cy="13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4"/>
          <p:cNvSpPr txBox="1">
            <a:spLocks noGrp="1"/>
          </p:cNvSpPr>
          <p:nvPr>
            <p:ph type="subTitle" idx="1"/>
          </p:nvPr>
        </p:nvSpPr>
        <p:spPr>
          <a:xfrm>
            <a:off x="4364800" y="2178000"/>
            <a:ext cx="12417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ctrTitle" idx="3"/>
          </p:nvPr>
        </p:nvSpPr>
        <p:spPr>
          <a:xfrm>
            <a:off x="4364801" y="1941275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34"/>
          <p:cNvSpPr/>
          <p:nvPr/>
        </p:nvSpPr>
        <p:spPr>
          <a:xfrm>
            <a:off x="3389100" y="3140775"/>
            <a:ext cx="2365800" cy="132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4"/>
          <p:cNvSpPr txBox="1">
            <a:spLocks noGrp="1"/>
          </p:cNvSpPr>
          <p:nvPr>
            <p:ph type="subTitle" idx="4"/>
          </p:nvPr>
        </p:nvSpPr>
        <p:spPr>
          <a:xfrm>
            <a:off x="4369056" y="3667400"/>
            <a:ext cx="12417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34"/>
          <p:cNvSpPr txBox="1">
            <a:spLocks noGrp="1"/>
          </p:cNvSpPr>
          <p:nvPr>
            <p:ph type="ctrTitle" idx="5"/>
          </p:nvPr>
        </p:nvSpPr>
        <p:spPr>
          <a:xfrm>
            <a:off x="4364801" y="3446350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34"/>
          <p:cNvSpPr/>
          <p:nvPr/>
        </p:nvSpPr>
        <p:spPr>
          <a:xfrm>
            <a:off x="5892575" y="1642425"/>
            <a:ext cx="2365800" cy="132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4"/>
          <p:cNvSpPr txBox="1">
            <a:spLocks noGrp="1"/>
          </p:cNvSpPr>
          <p:nvPr>
            <p:ph type="subTitle" idx="6"/>
          </p:nvPr>
        </p:nvSpPr>
        <p:spPr>
          <a:xfrm>
            <a:off x="6882250" y="2178000"/>
            <a:ext cx="12375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34"/>
          <p:cNvSpPr txBox="1">
            <a:spLocks noGrp="1"/>
          </p:cNvSpPr>
          <p:nvPr>
            <p:ph type="ctrTitle" idx="7"/>
          </p:nvPr>
        </p:nvSpPr>
        <p:spPr>
          <a:xfrm>
            <a:off x="6882249" y="1941275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34"/>
          <p:cNvSpPr/>
          <p:nvPr/>
        </p:nvSpPr>
        <p:spPr>
          <a:xfrm>
            <a:off x="5892575" y="3140775"/>
            <a:ext cx="2365800" cy="13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4"/>
          <p:cNvSpPr txBox="1">
            <a:spLocks noGrp="1"/>
          </p:cNvSpPr>
          <p:nvPr>
            <p:ph type="subTitle" idx="8"/>
          </p:nvPr>
        </p:nvSpPr>
        <p:spPr>
          <a:xfrm>
            <a:off x="6886493" y="3667400"/>
            <a:ext cx="12375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34"/>
          <p:cNvSpPr txBox="1">
            <a:spLocks noGrp="1"/>
          </p:cNvSpPr>
          <p:nvPr>
            <p:ph type="ctrTitle" idx="9"/>
          </p:nvPr>
        </p:nvSpPr>
        <p:spPr>
          <a:xfrm>
            <a:off x="6882249" y="3446350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34"/>
          <p:cNvSpPr/>
          <p:nvPr/>
        </p:nvSpPr>
        <p:spPr>
          <a:xfrm>
            <a:off x="885625" y="1642425"/>
            <a:ext cx="2365800" cy="132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4"/>
          <p:cNvSpPr txBox="1">
            <a:spLocks noGrp="1"/>
          </p:cNvSpPr>
          <p:nvPr>
            <p:ph type="subTitle" idx="13"/>
          </p:nvPr>
        </p:nvSpPr>
        <p:spPr>
          <a:xfrm>
            <a:off x="1867550" y="2178000"/>
            <a:ext cx="1245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34"/>
          <p:cNvSpPr txBox="1">
            <a:spLocks noGrp="1"/>
          </p:cNvSpPr>
          <p:nvPr>
            <p:ph type="ctrTitle" idx="14"/>
          </p:nvPr>
        </p:nvSpPr>
        <p:spPr>
          <a:xfrm>
            <a:off x="1867550" y="1941275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34"/>
          <p:cNvSpPr/>
          <p:nvPr/>
        </p:nvSpPr>
        <p:spPr>
          <a:xfrm>
            <a:off x="885625" y="3140775"/>
            <a:ext cx="2365800" cy="13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4"/>
          <p:cNvSpPr txBox="1">
            <a:spLocks noGrp="1"/>
          </p:cNvSpPr>
          <p:nvPr>
            <p:ph type="subTitle" idx="15"/>
          </p:nvPr>
        </p:nvSpPr>
        <p:spPr>
          <a:xfrm>
            <a:off x="1872327" y="3667400"/>
            <a:ext cx="1245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34"/>
          <p:cNvSpPr txBox="1">
            <a:spLocks noGrp="1"/>
          </p:cNvSpPr>
          <p:nvPr>
            <p:ph type="ctrTitle" idx="16"/>
          </p:nvPr>
        </p:nvSpPr>
        <p:spPr>
          <a:xfrm>
            <a:off x="1867550" y="3446350"/>
            <a:ext cx="1385400" cy="28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Josefin Sans"/>
              <a:buNone/>
              <a:defRPr sz="28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●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○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■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●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○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■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●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Josefin Slab SemiBold"/>
              <a:buChar char="○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Josefin Slab SemiBold"/>
              <a:buChar char="■"/>
              <a:defRPr sz="120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7" r:id="rId4"/>
    <p:sldLayoutId id="2147483658" r:id="rId5"/>
    <p:sldLayoutId id="2147483660" r:id="rId6"/>
    <p:sldLayoutId id="2147483666" r:id="rId7"/>
    <p:sldLayoutId id="2147483676" r:id="rId8"/>
    <p:sldLayoutId id="2147483680" r:id="rId9"/>
    <p:sldLayoutId id="2147483683" r:id="rId10"/>
    <p:sldLayoutId id="2147483685" r:id="rId11"/>
    <p:sldLayoutId id="2147483687" r:id="rId12"/>
    <p:sldLayoutId id="2147483688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5"/>
          <p:cNvSpPr txBox="1">
            <a:spLocks noGrp="1"/>
          </p:cNvSpPr>
          <p:nvPr>
            <p:ph type="subTitle" idx="1"/>
          </p:nvPr>
        </p:nvSpPr>
        <p:spPr>
          <a:xfrm>
            <a:off x="2243850" y="2379913"/>
            <a:ext cx="46563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By Gabriel Antonio Zepeda</a:t>
            </a:r>
            <a:endParaRPr dirty="0"/>
          </a:p>
        </p:txBody>
      </p:sp>
      <p:sp>
        <p:nvSpPr>
          <p:cNvPr id="424" name="Google Shape;424;p45"/>
          <p:cNvSpPr txBox="1">
            <a:spLocks noGrp="1"/>
          </p:cNvSpPr>
          <p:nvPr>
            <p:ph type="ctrTitle"/>
          </p:nvPr>
        </p:nvSpPr>
        <p:spPr>
          <a:xfrm>
            <a:off x="480150" y="2020088"/>
            <a:ext cx="8183700" cy="4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bg1"/>
                </a:solidFill>
              </a:rPr>
              <a:t>SOC Virtual Lab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69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Project</a:t>
            </a:r>
            <a:endParaRPr dirty="0"/>
          </a:p>
        </p:txBody>
      </p:sp>
      <p:sp>
        <p:nvSpPr>
          <p:cNvPr id="925" name="Google Shape;925;p69"/>
          <p:cNvSpPr/>
          <p:nvPr/>
        </p:nvSpPr>
        <p:spPr>
          <a:xfrm>
            <a:off x="859162" y="2759966"/>
            <a:ext cx="3567826" cy="1775150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69"/>
          <p:cNvSpPr/>
          <p:nvPr/>
        </p:nvSpPr>
        <p:spPr>
          <a:xfrm>
            <a:off x="4712614" y="3637698"/>
            <a:ext cx="203444" cy="173030"/>
          </a:xfrm>
          <a:custGeom>
            <a:avLst/>
            <a:gdLst/>
            <a:ahLst/>
            <a:cxnLst/>
            <a:rect l="l" t="t" r="r" b="b"/>
            <a:pathLst>
              <a:path w="1184" h="1007" extrusionOk="0">
                <a:moveTo>
                  <a:pt x="513" y="0"/>
                </a:moveTo>
                <a:cubicBezTo>
                  <a:pt x="255" y="0"/>
                  <a:pt x="5" y="198"/>
                  <a:pt x="12" y="501"/>
                </a:cubicBezTo>
                <a:cubicBezTo>
                  <a:pt x="1" y="788"/>
                  <a:pt x="230" y="1006"/>
                  <a:pt x="506" y="1006"/>
                </a:cubicBezTo>
                <a:cubicBezTo>
                  <a:pt x="953" y="1006"/>
                  <a:pt x="1183" y="467"/>
                  <a:pt x="862" y="146"/>
                </a:cubicBezTo>
                <a:cubicBezTo>
                  <a:pt x="762" y="45"/>
                  <a:pt x="636" y="0"/>
                  <a:pt x="5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69"/>
          <p:cNvSpPr/>
          <p:nvPr/>
        </p:nvSpPr>
        <p:spPr>
          <a:xfrm>
            <a:off x="859201" y="2104361"/>
            <a:ext cx="3567826" cy="1775150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69"/>
          <p:cNvSpPr/>
          <p:nvPr/>
        </p:nvSpPr>
        <p:spPr>
          <a:xfrm>
            <a:off x="4712580" y="2982079"/>
            <a:ext cx="203444" cy="173030"/>
          </a:xfrm>
          <a:custGeom>
            <a:avLst/>
            <a:gdLst/>
            <a:ahLst/>
            <a:cxnLst/>
            <a:rect l="l" t="t" r="r" b="b"/>
            <a:pathLst>
              <a:path w="1184" h="1007" extrusionOk="0">
                <a:moveTo>
                  <a:pt x="513" y="0"/>
                </a:moveTo>
                <a:cubicBezTo>
                  <a:pt x="255" y="0"/>
                  <a:pt x="5" y="198"/>
                  <a:pt x="12" y="501"/>
                </a:cubicBezTo>
                <a:cubicBezTo>
                  <a:pt x="1" y="788"/>
                  <a:pt x="230" y="1006"/>
                  <a:pt x="506" y="1006"/>
                </a:cubicBezTo>
                <a:cubicBezTo>
                  <a:pt x="953" y="1006"/>
                  <a:pt x="1183" y="467"/>
                  <a:pt x="862" y="146"/>
                </a:cubicBezTo>
                <a:cubicBezTo>
                  <a:pt x="762" y="45"/>
                  <a:pt x="636" y="0"/>
                  <a:pt x="5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69"/>
          <p:cNvSpPr/>
          <p:nvPr/>
        </p:nvSpPr>
        <p:spPr>
          <a:xfrm>
            <a:off x="859201" y="1453358"/>
            <a:ext cx="3567826" cy="1775150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69"/>
          <p:cNvSpPr/>
          <p:nvPr/>
        </p:nvSpPr>
        <p:spPr>
          <a:xfrm>
            <a:off x="4712580" y="2203568"/>
            <a:ext cx="203444" cy="173030"/>
          </a:xfrm>
          <a:custGeom>
            <a:avLst/>
            <a:gdLst/>
            <a:ahLst/>
            <a:cxnLst/>
            <a:rect l="l" t="t" r="r" b="b"/>
            <a:pathLst>
              <a:path w="1184" h="1007" extrusionOk="0">
                <a:moveTo>
                  <a:pt x="513" y="0"/>
                </a:moveTo>
                <a:cubicBezTo>
                  <a:pt x="255" y="0"/>
                  <a:pt x="5" y="198"/>
                  <a:pt x="12" y="501"/>
                </a:cubicBezTo>
                <a:cubicBezTo>
                  <a:pt x="1" y="788"/>
                  <a:pt x="230" y="1006"/>
                  <a:pt x="506" y="1006"/>
                </a:cubicBezTo>
                <a:cubicBezTo>
                  <a:pt x="953" y="1006"/>
                  <a:pt x="1183" y="467"/>
                  <a:pt x="862" y="146"/>
                </a:cubicBezTo>
                <a:cubicBezTo>
                  <a:pt x="762" y="45"/>
                  <a:pt x="636" y="0"/>
                  <a:pt x="5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69"/>
          <p:cNvSpPr/>
          <p:nvPr/>
        </p:nvSpPr>
        <p:spPr>
          <a:xfrm>
            <a:off x="859162" y="824753"/>
            <a:ext cx="3567826" cy="1775150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69"/>
          <p:cNvSpPr/>
          <p:nvPr/>
        </p:nvSpPr>
        <p:spPr>
          <a:xfrm>
            <a:off x="4712614" y="1574974"/>
            <a:ext cx="203444" cy="173030"/>
          </a:xfrm>
          <a:custGeom>
            <a:avLst/>
            <a:gdLst/>
            <a:ahLst/>
            <a:cxnLst/>
            <a:rect l="l" t="t" r="r" b="b"/>
            <a:pathLst>
              <a:path w="1184" h="1007" extrusionOk="0">
                <a:moveTo>
                  <a:pt x="513" y="0"/>
                </a:moveTo>
                <a:cubicBezTo>
                  <a:pt x="255" y="0"/>
                  <a:pt x="5" y="198"/>
                  <a:pt x="12" y="501"/>
                </a:cubicBezTo>
                <a:cubicBezTo>
                  <a:pt x="1" y="788"/>
                  <a:pt x="230" y="1006"/>
                  <a:pt x="506" y="1006"/>
                </a:cubicBezTo>
                <a:cubicBezTo>
                  <a:pt x="953" y="1006"/>
                  <a:pt x="1183" y="467"/>
                  <a:pt x="862" y="146"/>
                </a:cubicBezTo>
                <a:cubicBezTo>
                  <a:pt x="762" y="45"/>
                  <a:pt x="636" y="0"/>
                  <a:pt x="5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69"/>
          <p:cNvSpPr txBox="1"/>
          <p:nvPr/>
        </p:nvSpPr>
        <p:spPr>
          <a:xfrm>
            <a:off x="4944337" y="1733396"/>
            <a:ext cx="3572133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rPr>
              <a:t>Deciding ADR and simulated attacks</a:t>
            </a: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  <p:sp>
        <p:nvSpPr>
          <p:cNvPr id="934" name="Google Shape;934;p69"/>
          <p:cNvSpPr txBox="1">
            <a:spLocks noGrp="1"/>
          </p:cNvSpPr>
          <p:nvPr>
            <p:ph type="ctrTitle" idx="4294967295"/>
          </p:nvPr>
        </p:nvSpPr>
        <p:spPr>
          <a:xfrm>
            <a:off x="4944338" y="1554513"/>
            <a:ext cx="1327500" cy="2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Research</a:t>
            </a:r>
            <a:endParaRPr sz="1500" dirty="0"/>
          </a:p>
        </p:txBody>
      </p:sp>
      <p:sp>
        <p:nvSpPr>
          <p:cNvPr id="935" name="Google Shape;935;p69"/>
          <p:cNvSpPr txBox="1"/>
          <p:nvPr/>
        </p:nvSpPr>
        <p:spPr>
          <a:xfrm>
            <a:off x="4944338" y="2364786"/>
            <a:ext cx="4199662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rPr>
              <a:t>Implementing my lab, simulated attacks, and SIEM software </a:t>
            </a: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  <p:sp>
        <p:nvSpPr>
          <p:cNvPr id="936" name="Google Shape;936;p69"/>
          <p:cNvSpPr txBox="1">
            <a:spLocks noGrp="1"/>
          </p:cNvSpPr>
          <p:nvPr>
            <p:ph type="ctrTitle" idx="4294967295"/>
          </p:nvPr>
        </p:nvSpPr>
        <p:spPr>
          <a:xfrm>
            <a:off x="4944338" y="2185899"/>
            <a:ext cx="1791900" cy="2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smtClean="0"/>
              <a:t>Testing</a:t>
            </a:r>
            <a:endParaRPr sz="1500" dirty="0"/>
          </a:p>
        </p:txBody>
      </p:sp>
      <p:sp>
        <p:nvSpPr>
          <p:cNvPr id="937" name="Google Shape;937;p69"/>
          <p:cNvSpPr txBox="1"/>
          <p:nvPr/>
        </p:nvSpPr>
        <p:spPr>
          <a:xfrm>
            <a:off x="4944338" y="3146091"/>
            <a:ext cx="4020368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rPr>
              <a:t>Compile logs, establish rulesets, and playbooks</a:t>
            </a: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  <p:sp>
        <p:nvSpPr>
          <p:cNvPr id="938" name="Google Shape;938;p69"/>
          <p:cNvSpPr txBox="1">
            <a:spLocks noGrp="1"/>
          </p:cNvSpPr>
          <p:nvPr>
            <p:ph type="ctrTitle" idx="4294967295"/>
          </p:nvPr>
        </p:nvSpPr>
        <p:spPr>
          <a:xfrm>
            <a:off x="4944338" y="2967208"/>
            <a:ext cx="1327500" cy="2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Analysis</a:t>
            </a:r>
            <a:endParaRPr sz="1500"/>
          </a:p>
        </p:txBody>
      </p:sp>
      <p:sp>
        <p:nvSpPr>
          <p:cNvPr id="939" name="Google Shape;939;p69"/>
          <p:cNvSpPr txBox="1"/>
          <p:nvPr/>
        </p:nvSpPr>
        <p:spPr>
          <a:xfrm>
            <a:off x="4944338" y="3793252"/>
            <a:ext cx="33405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rPr>
              <a:t>Create a professional report on each attack vector based on industry standard legal and ethical compliance</a:t>
            </a:r>
            <a:endParaRPr dirty="0">
              <a:solidFill>
                <a:schemeClr val="lt1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  <p:sp>
        <p:nvSpPr>
          <p:cNvPr id="940" name="Google Shape;940;p69"/>
          <p:cNvSpPr txBox="1">
            <a:spLocks noGrp="1"/>
          </p:cNvSpPr>
          <p:nvPr>
            <p:ph type="ctrTitle" idx="4294967295"/>
          </p:nvPr>
        </p:nvSpPr>
        <p:spPr>
          <a:xfrm>
            <a:off x="4944338" y="3614369"/>
            <a:ext cx="1635756" cy="2693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smtClean="0"/>
              <a:t>Documentation</a:t>
            </a:r>
            <a:endParaRPr sz="1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20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432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87"/>
          <p:cNvSpPr/>
          <p:nvPr/>
        </p:nvSpPr>
        <p:spPr>
          <a:xfrm>
            <a:off x="0" y="1652100"/>
            <a:ext cx="9144000" cy="244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491"/>
              </a:solidFill>
            </a:endParaRPr>
          </a:p>
        </p:txBody>
      </p:sp>
      <p:sp>
        <p:nvSpPr>
          <p:cNvPr id="1353" name="Google Shape;1353;p87"/>
          <p:cNvSpPr txBox="1">
            <a:spLocks noGrp="1"/>
          </p:cNvSpPr>
          <p:nvPr>
            <p:ph type="body" idx="1"/>
          </p:nvPr>
        </p:nvSpPr>
        <p:spPr>
          <a:xfrm>
            <a:off x="741280" y="671159"/>
            <a:ext cx="7695000" cy="39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 SemiBold"/>
              <a:ea typeface="Josefin Sans SemiBold"/>
              <a:cs typeface="Josefin Sans SemiBold"/>
              <a:sym typeface="Josefin Sans SemiBold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◂"/>
            </a:pPr>
            <a:r>
              <a:rPr lang="en-US" sz="10000" dirty="0" smtClean="0">
                <a:solidFill>
                  <a:schemeClr val="dk1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Thank You!</a:t>
            </a:r>
            <a:endParaRPr sz="100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354" name="Google Shape;1354;p87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</a:pPr>
            <a:endParaRPr lang="en-US" sz="2000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latin typeface="Josefin Sans"/>
                <a:ea typeface="Josefin Sans"/>
                <a:cs typeface="Josefin Sans"/>
                <a:sym typeface="Josefin Sans"/>
              </a:rPr>
              <a:t>SOC Analyst</a:t>
            </a:r>
            <a:endParaRPr lang="en-US" sz="2000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>
              <a:lnSpc>
                <a:spcPct val="100000"/>
              </a:lnSpc>
            </a:pPr>
            <a:r>
              <a:rPr lang="en-US" sz="2000" dirty="0" smtClean="0">
                <a:latin typeface="Josefin Sans"/>
                <a:ea typeface="Josefin Sans"/>
                <a:cs typeface="Josefin Sans"/>
                <a:sym typeface="Josefin Sans"/>
              </a:rPr>
              <a:t>Project </a:t>
            </a:r>
            <a:r>
              <a:rPr lang="en-US" sz="2000" dirty="0">
                <a:latin typeface="Josefin Sans"/>
                <a:ea typeface="Josefin Sans"/>
                <a:cs typeface="Josefin Sans"/>
                <a:sym typeface="Josefin Sans"/>
              </a:rPr>
              <a:t>- Security Operations Center (SOC) Virtual Lab</a:t>
            </a:r>
          </a:p>
          <a:p>
            <a:pPr marL="609600" indent="0">
              <a:lnSpc>
                <a:spcPct val="100000"/>
              </a:lnSpc>
              <a:buNone/>
            </a:pPr>
            <a:endParaRPr lang="en-US"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30" name="Google Shape;430;p46"/>
          <p:cNvSpPr txBox="1">
            <a:spLocks noGrp="1"/>
          </p:cNvSpPr>
          <p:nvPr>
            <p:ph type="title"/>
          </p:nvPr>
        </p:nvSpPr>
        <p:spPr>
          <a:xfrm>
            <a:off x="713400" y="396687"/>
            <a:ext cx="7717200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Table of Contents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83"/>
          <p:cNvSpPr txBox="1">
            <a:spLocks noGrp="1"/>
          </p:cNvSpPr>
          <p:nvPr>
            <p:ph type="title"/>
          </p:nvPr>
        </p:nvSpPr>
        <p:spPr>
          <a:xfrm>
            <a:off x="1388100" y="1144450"/>
            <a:ext cx="6367800" cy="26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SOC Analyst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0" name="Google Shape;1330;p85"/>
          <p:cNvPicPr preferRelativeResize="0"/>
          <p:nvPr/>
        </p:nvPicPr>
        <p:blipFill rotWithShape="1">
          <a:blip r:embed="rId3">
            <a:alphaModFix/>
          </a:blip>
          <a:srcRect t="428" b="84316"/>
          <a:stretch/>
        </p:blipFill>
        <p:spPr>
          <a:xfrm>
            <a:off x="0" y="0"/>
            <a:ext cx="9143995" cy="1045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31" name="Google Shape;1331;p85"/>
          <p:cNvSpPr/>
          <p:nvPr/>
        </p:nvSpPr>
        <p:spPr>
          <a:xfrm>
            <a:off x="-50" y="0"/>
            <a:ext cx="9144000" cy="1045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85"/>
          <p:cNvSpPr/>
          <p:nvPr/>
        </p:nvSpPr>
        <p:spPr>
          <a:xfrm>
            <a:off x="7220630" y="0"/>
            <a:ext cx="1299900" cy="8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33" name="Google Shape;1333;p85"/>
          <p:cNvPicPr preferRelativeResize="0"/>
          <p:nvPr/>
        </p:nvPicPr>
        <p:blipFill rotWithShape="1">
          <a:blip r:embed="rId4">
            <a:alphaModFix/>
          </a:blip>
          <a:srcRect t="84033" b="710"/>
          <a:stretch/>
        </p:blipFill>
        <p:spPr>
          <a:xfrm>
            <a:off x="-50" y="4097997"/>
            <a:ext cx="9143995" cy="1045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85"/>
          <p:cNvSpPr/>
          <p:nvPr/>
        </p:nvSpPr>
        <p:spPr>
          <a:xfrm>
            <a:off x="-50" y="4098000"/>
            <a:ext cx="9144000" cy="1045500"/>
          </a:xfrm>
          <a:prstGeom prst="rect">
            <a:avLst/>
          </a:prstGeom>
          <a:solidFill>
            <a:schemeClr val="dk1">
              <a:alpha val="296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85"/>
          <p:cNvSpPr txBox="1">
            <a:spLocks noGrp="1"/>
          </p:cNvSpPr>
          <p:nvPr>
            <p:ph type="ctrTitle" idx="2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SOC Analyst</a:t>
            </a:r>
            <a:endParaRPr dirty="0"/>
          </a:p>
        </p:txBody>
      </p:sp>
      <p:sp>
        <p:nvSpPr>
          <p:cNvPr id="1337" name="Google Shape;1337;p85"/>
          <p:cNvSpPr txBox="1">
            <a:spLocks noGrp="1"/>
          </p:cNvSpPr>
          <p:nvPr>
            <p:ph type="subTitle" idx="1"/>
          </p:nvPr>
        </p:nvSpPr>
        <p:spPr>
          <a:xfrm>
            <a:off x="2045574" y="1843368"/>
            <a:ext cx="5052746" cy="10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A </a:t>
            </a:r>
            <a:r>
              <a:rPr lang="en-US" b="1" dirty="0"/>
              <a:t>SOC Analyst (Security Operations Center </a:t>
            </a:r>
            <a:r>
              <a:rPr lang="en-US" b="1" dirty="0" smtClean="0"/>
              <a:t>Analyst)</a:t>
            </a:r>
            <a:endParaRPr lang="en-US" dirty="0"/>
          </a:p>
          <a:p>
            <a:pPr marL="0" lvl="0" indent="0"/>
            <a:endParaRPr lang="en-US" dirty="0"/>
          </a:p>
          <a:p>
            <a:pPr marL="0" lvl="0" indent="0" algn="l"/>
            <a:r>
              <a:rPr lang="en-US" sz="1500" dirty="0" smtClean="0"/>
              <a:t>A </a:t>
            </a:r>
            <a:r>
              <a:rPr lang="en-US" sz="1500" dirty="0" smtClean="0"/>
              <a:t>cyber security </a:t>
            </a:r>
            <a:r>
              <a:rPr lang="en-US" sz="1500" dirty="0"/>
              <a:t>professional responsible for </a:t>
            </a:r>
            <a:endParaRPr lang="en-US" sz="1500" dirty="0" smtClean="0"/>
          </a:p>
          <a:p>
            <a:pPr marL="285750" lvl="0" indent="-285750" algn="l">
              <a:buFontTx/>
              <a:buChar char="-"/>
            </a:pPr>
            <a:r>
              <a:rPr lang="en-US" sz="1500" b="1" dirty="0"/>
              <a:t>M</a:t>
            </a:r>
            <a:r>
              <a:rPr lang="en-US" sz="1500" b="1" dirty="0" smtClean="0"/>
              <a:t>onitoring</a:t>
            </a:r>
            <a:r>
              <a:rPr lang="en-US" sz="1500" b="1" dirty="0"/>
              <a:t>, </a:t>
            </a:r>
            <a:endParaRPr lang="en-US" sz="1500" b="1" dirty="0" smtClean="0"/>
          </a:p>
          <a:p>
            <a:pPr marL="285750" lvl="0" indent="-285750" algn="l">
              <a:buFontTx/>
              <a:buChar char="-"/>
            </a:pPr>
            <a:r>
              <a:rPr lang="en-US" sz="1500" b="1" dirty="0"/>
              <a:t>D</a:t>
            </a:r>
            <a:r>
              <a:rPr lang="en-US" sz="1500" b="1" dirty="0" smtClean="0"/>
              <a:t>etecting </a:t>
            </a:r>
          </a:p>
          <a:p>
            <a:pPr marL="285750" lvl="0" indent="-285750" algn="l">
              <a:buFontTx/>
              <a:buChar char="-"/>
            </a:pPr>
            <a:r>
              <a:rPr lang="en-US" sz="1500" b="1" dirty="0" smtClean="0"/>
              <a:t>Investigating</a:t>
            </a:r>
            <a:endParaRPr lang="en-US" sz="1500" b="1" dirty="0"/>
          </a:p>
          <a:p>
            <a:pPr marL="285750" lvl="0" indent="-285750" algn="l">
              <a:buFontTx/>
              <a:buChar char="-"/>
            </a:pPr>
            <a:r>
              <a:rPr lang="en-US" sz="1500" b="1" dirty="0"/>
              <a:t>T</a:t>
            </a:r>
            <a:r>
              <a:rPr lang="en-US" sz="1500" b="1" dirty="0" smtClean="0"/>
              <a:t>riage</a:t>
            </a:r>
            <a:r>
              <a:rPr lang="en-US" sz="1500" b="1" dirty="0" smtClean="0"/>
              <a:t> </a:t>
            </a:r>
            <a:r>
              <a:rPr lang="en-US" sz="1500" b="1" dirty="0"/>
              <a:t>security incidents</a:t>
            </a:r>
            <a:r>
              <a:rPr lang="en-US" sz="1500" dirty="0"/>
              <a:t> within an </a:t>
            </a:r>
            <a:r>
              <a:rPr lang="en-US" sz="1500" dirty="0" smtClean="0"/>
              <a:t>organization.</a:t>
            </a:r>
          </a:p>
          <a:p>
            <a:pPr marL="0" lvl="0" indent="0" algn="l"/>
            <a:endParaRPr lang="en-US" sz="1500" dirty="0" smtClean="0"/>
          </a:p>
          <a:p>
            <a:pPr marL="285750" lvl="0" indent="-285750" algn="l">
              <a:buFontTx/>
              <a:buChar char="-"/>
            </a:pPr>
            <a:r>
              <a:rPr lang="en-US" sz="1500" dirty="0" smtClean="0"/>
              <a:t>They </a:t>
            </a:r>
            <a:r>
              <a:rPr lang="en-US" sz="1500" dirty="0"/>
              <a:t>work inside a </a:t>
            </a:r>
            <a:r>
              <a:rPr lang="en-US" sz="1500" b="1" dirty="0"/>
              <a:t>Security Operations Center (SOC)</a:t>
            </a:r>
            <a:r>
              <a:rPr lang="en-US" sz="1500" dirty="0"/>
              <a:t>, which is the command hub for defending an organization’s digital infrastructure.</a:t>
            </a:r>
            <a:endParaRPr sz="1500" dirty="0">
              <a:sym typeface="Josefin Slab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0"/>
          <p:cNvSpPr txBox="1">
            <a:spLocks noGrp="1"/>
          </p:cNvSpPr>
          <p:nvPr>
            <p:ph type="ctrTitle"/>
          </p:nvPr>
        </p:nvSpPr>
        <p:spPr>
          <a:xfrm>
            <a:off x="5599480" y="115546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Why Cybersecurity</a:t>
            </a:r>
            <a:endParaRPr dirty="0"/>
          </a:p>
        </p:txBody>
      </p:sp>
      <p:sp>
        <p:nvSpPr>
          <p:cNvPr id="634" name="Google Shape;634;p60"/>
          <p:cNvSpPr txBox="1">
            <a:spLocks noGrp="1"/>
          </p:cNvSpPr>
          <p:nvPr>
            <p:ph type="ctrTitle" idx="7"/>
          </p:nvPr>
        </p:nvSpPr>
        <p:spPr>
          <a:xfrm>
            <a:off x="1096550" y="356337"/>
            <a:ext cx="65073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Rationale</a:t>
            </a:r>
            <a:endParaRPr sz="4000" dirty="0"/>
          </a:p>
        </p:txBody>
      </p:sp>
      <p:sp>
        <p:nvSpPr>
          <p:cNvPr id="635" name="Google Shape;635;p60"/>
          <p:cNvSpPr txBox="1">
            <a:spLocks noGrp="1"/>
          </p:cNvSpPr>
          <p:nvPr>
            <p:ph type="subTitle" idx="5"/>
          </p:nvPr>
        </p:nvSpPr>
        <p:spPr>
          <a:xfrm>
            <a:off x="1664079" y="4007206"/>
            <a:ext cx="234219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real incidents which happen keep the job dynamic, no two incidents will be truly the same.</a:t>
            </a:r>
            <a:endParaRPr dirty="0"/>
          </a:p>
        </p:txBody>
      </p:sp>
      <p:sp>
        <p:nvSpPr>
          <p:cNvPr id="636" name="Google Shape;636;p60"/>
          <p:cNvSpPr txBox="1">
            <a:spLocks noGrp="1"/>
          </p:cNvSpPr>
          <p:nvPr>
            <p:ph type="ctrTitle" idx="6"/>
          </p:nvPr>
        </p:nvSpPr>
        <p:spPr>
          <a:xfrm>
            <a:off x="2121469" y="3658256"/>
            <a:ext cx="2179500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Engaging</a:t>
            </a:r>
            <a:endParaRPr dirty="0"/>
          </a:p>
        </p:txBody>
      </p:sp>
      <p:sp>
        <p:nvSpPr>
          <p:cNvPr id="637" name="Google Shape;637;p60"/>
          <p:cNvSpPr txBox="1">
            <a:spLocks noGrp="1"/>
          </p:cNvSpPr>
          <p:nvPr>
            <p:ph type="subTitle" idx="3"/>
          </p:nvPr>
        </p:nvSpPr>
        <p:spPr>
          <a:xfrm flipH="1">
            <a:off x="4881046" y="2899067"/>
            <a:ext cx="2621685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High demand / job security with a large range of roles and opportunities. 1000+ jobs daily. </a:t>
            </a:r>
            <a:endParaRPr dirty="0"/>
          </a:p>
        </p:txBody>
      </p:sp>
      <p:sp>
        <p:nvSpPr>
          <p:cNvPr id="638" name="Google Shape;638;p60"/>
          <p:cNvSpPr txBox="1">
            <a:spLocks noGrp="1"/>
          </p:cNvSpPr>
          <p:nvPr>
            <p:ph type="subTitle" idx="1"/>
          </p:nvPr>
        </p:nvSpPr>
        <p:spPr>
          <a:xfrm>
            <a:off x="1521836" y="1726030"/>
            <a:ext cx="2828364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 a cyber threat hunter the idea of protecting people &amp; organizations appeals to me. A clear sense of mission.</a:t>
            </a:r>
            <a:endParaRPr dirty="0"/>
          </a:p>
        </p:txBody>
      </p:sp>
      <p:sp>
        <p:nvSpPr>
          <p:cNvPr id="639" name="Google Shape;639;p60"/>
          <p:cNvSpPr txBox="1">
            <a:spLocks noGrp="1"/>
          </p:cNvSpPr>
          <p:nvPr>
            <p:ph type="ctrTitle" idx="2"/>
          </p:nvPr>
        </p:nvSpPr>
        <p:spPr>
          <a:xfrm>
            <a:off x="1846268" y="1377080"/>
            <a:ext cx="2179500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Digital Detective</a:t>
            </a:r>
            <a:endParaRPr dirty="0"/>
          </a:p>
        </p:txBody>
      </p:sp>
      <p:sp>
        <p:nvSpPr>
          <p:cNvPr id="640" name="Google Shape;640;p60"/>
          <p:cNvSpPr txBox="1">
            <a:spLocks noGrp="1"/>
          </p:cNvSpPr>
          <p:nvPr>
            <p:ph type="ctrTitle" idx="4"/>
          </p:nvPr>
        </p:nvSpPr>
        <p:spPr>
          <a:xfrm flipH="1">
            <a:off x="5108738" y="2550117"/>
            <a:ext cx="2166300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Flexibility &amp; Growth</a:t>
            </a:r>
            <a:endParaRPr dirty="0"/>
          </a:p>
        </p:txBody>
      </p:sp>
      <p:sp>
        <p:nvSpPr>
          <p:cNvPr id="641" name="Google Shape;641;p60"/>
          <p:cNvSpPr/>
          <p:nvPr/>
        </p:nvSpPr>
        <p:spPr>
          <a:xfrm>
            <a:off x="417779" y="1290554"/>
            <a:ext cx="1051500" cy="105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60"/>
          <p:cNvSpPr/>
          <p:nvPr/>
        </p:nvSpPr>
        <p:spPr>
          <a:xfrm>
            <a:off x="417779" y="3505842"/>
            <a:ext cx="1051500" cy="105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60"/>
          <p:cNvSpPr/>
          <p:nvPr/>
        </p:nvSpPr>
        <p:spPr>
          <a:xfrm>
            <a:off x="7658931" y="2411163"/>
            <a:ext cx="1051500" cy="105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60"/>
          <p:cNvSpPr/>
          <p:nvPr/>
        </p:nvSpPr>
        <p:spPr>
          <a:xfrm>
            <a:off x="721654" y="1588117"/>
            <a:ext cx="443750" cy="443750"/>
          </a:xfrm>
          <a:custGeom>
            <a:avLst/>
            <a:gdLst/>
            <a:ahLst/>
            <a:cxnLst/>
            <a:rect l="l" t="t" r="r" b="b"/>
            <a:pathLst>
              <a:path w="17750" h="17750" extrusionOk="0">
                <a:moveTo>
                  <a:pt x="4175" y="1023"/>
                </a:moveTo>
                <a:lnTo>
                  <a:pt x="4175" y="2073"/>
                </a:lnTo>
                <a:lnTo>
                  <a:pt x="1051" y="2073"/>
                </a:lnTo>
                <a:lnTo>
                  <a:pt x="1051" y="1023"/>
                </a:lnTo>
                <a:close/>
                <a:moveTo>
                  <a:pt x="8350" y="1023"/>
                </a:moveTo>
                <a:lnTo>
                  <a:pt x="8350" y="2073"/>
                </a:lnTo>
                <a:lnTo>
                  <a:pt x="5226" y="2073"/>
                </a:lnTo>
                <a:lnTo>
                  <a:pt x="5226" y="1023"/>
                </a:lnTo>
                <a:close/>
                <a:moveTo>
                  <a:pt x="12524" y="1023"/>
                </a:moveTo>
                <a:lnTo>
                  <a:pt x="12524" y="2073"/>
                </a:lnTo>
                <a:lnTo>
                  <a:pt x="9401" y="2073"/>
                </a:lnTo>
                <a:lnTo>
                  <a:pt x="9401" y="1023"/>
                </a:lnTo>
                <a:close/>
                <a:moveTo>
                  <a:pt x="16699" y="1023"/>
                </a:moveTo>
                <a:lnTo>
                  <a:pt x="16699" y="2073"/>
                </a:lnTo>
                <a:lnTo>
                  <a:pt x="13575" y="2073"/>
                </a:lnTo>
                <a:lnTo>
                  <a:pt x="13575" y="1023"/>
                </a:lnTo>
                <a:close/>
                <a:moveTo>
                  <a:pt x="4175" y="3096"/>
                </a:moveTo>
                <a:lnTo>
                  <a:pt x="4175" y="4147"/>
                </a:lnTo>
                <a:lnTo>
                  <a:pt x="1051" y="4147"/>
                </a:lnTo>
                <a:lnTo>
                  <a:pt x="1051" y="3096"/>
                </a:lnTo>
                <a:close/>
                <a:moveTo>
                  <a:pt x="8350" y="3096"/>
                </a:moveTo>
                <a:lnTo>
                  <a:pt x="8350" y="4147"/>
                </a:lnTo>
                <a:lnTo>
                  <a:pt x="5226" y="4147"/>
                </a:lnTo>
                <a:lnTo>
                  <a:pt x="5226" y="3096"/>
                </a:lnTo>
                <a:close/>
                <a:moveTo>
                  <a:pt x="12524" y="3096"/>
                </a:moveTo>
                <a:lnTo>
                  <a:pt x="12524" y="4147"/>
                </a:lnTo>
                <a:lnTo>
                  <a:pt x="9401" y="4147"/>
                </a:lnTo>
                <a:lnTo>
                  <a:pt x="9401" y="3096"/>
                </a:lnTo>
                <a:close/>
                <a:moveTo>
                  <a:pt x="16699" y="3096"/>
                </a:moveTo>
                <a:lnTo>
                  <a:pt x="16699" y="4147"/>
                </a:lnTo>
                <a:lnTo>
                  <a:pt x="13575" y="4147"/>
                </a:lnTo>
                <a:lnTo>
                  <a:pt x="13575" y="3096"/>
                </a:lnTo>
                <a:close/>
                <a:moveTo>
                  <a:pt x="4175" y="5197"/>
                </a:moveTo>
                <a:lnTo>
                  <a:pt x="4175" y="8662"/>
                </a:lnTo>
                <a:lnTo>
                  <a:pt x="2613" y="7100"/>
                </a:lnTo>
                <a:lnTo>
                  <a:pt x="1051" y="8662"/>
                </a:lnTo>
                <a:lnTo>
                  <a:pt x="1051" y="5197"/>
                </a:lnTo>
                <a:close/>
                <a:moveTo>
                  <a:pt x="8350" y="5197"/>
                </a:moveTo>
                <a:lnTo>
                  <a:pt x="8350" y="8662"/>
                </a:lnTo>
                <a:lnTo>
                  <a:pt x="6788" y="7100"/>
                </a:lnTo>
                <a:lnTo>
                  <a:pt x="5226" y="8662"/>
                </a:lnTo>
                <a:lnTo>
                  <a:pt x="5226" y="5197"/>
                </a:lnTo>
                <a:close/>
                <a:moveTo>
                  <a:pt x="12524" y="5197"/>
                </a:moveTo>
                <a:lnTo>
                  <a:pt x="12524" y="8662"/>
                </a:lnTo>
                <a:lnTo>
                  <a:pt x="10963" y="7100"/>
                </a:lnTo>
                <a:lnTo>
                  <a:pt x="9401" y="8662"/>
                </a:lnTo>
                <a:lnTo>
                  <a:pt x="9401" y="5197"/>
                </a:lnTo>
                <a:close/>
                <a:moveTo>
                  <a:pt x="16699" y="5197"/>
                </a:moveTo>
                <a:lnTo>
                  <a:pt x="16699" y="8662"/>
                </a:lnTo>
                <a:lnTo>
                  <a:pt x="15137" y="7100"/>
                </a:lnTo>
                <a:lnTo>
                  <a:pt x="13575" y="8662"/>
                </a:lnTo>
                <a:lnTo>
                  <a:pt x="13575" y="5197"/>
                </a:lnTo>
                <a:close/>
                <a:moveTo>
                  <a:pt x="2613" y="8548"/>
                </a:moveTo>
                <a:lnTo>
                  <a:pt x="3948" y="9912"/>
                </a:lnTo>
                <a:lnTo>
                  <a:pt x="2613" y="11246"/>
                </a:lnTo>
                <a:lnTo>
                  <a:pt x="1250" y="9912"/>
                </a:lnTo>
                <a:lnTo>
                  <a:pt x="2613" y="8548"/>
                </a:lnTo>
                <a:close/>
                <a:moveTo>
                  <a:pt x="6788" y="8548"/>
                </a:moveTo>
                <a:lnTo>
                  <a:pt x="8151" y="9912"/>
                </a:lnTo>
                <a:lnTo>
                  <a:pt x="6788" y="11246"/>
                </a:lnTo>
                <a:lnTo>
                  <a:pt x="5425" y="9912"/>
                </a:lnTo>
                <a:lnTo>
                  <a:pt x="6788" y="8548"/>
                </a:lnTo>
                <a:close/>
                <a:moveTo>
                  <a:pt x="10963" y="8548"/>
                </a:moveTo>
                <a:lnTo>
                  <a:pt x="12326" y="9912"/>
                </a:lnTo>
                <a:lnTo>
                  <a:pt x="10963" y="11246"/>
                </a:lnTo>
                <a:lnTo>
                  <a:pt x="9599" y="9912"/>
                </a:lnTo>
                <a:lnTo>
                  <a:pt x="10963" y="8548"/>
                </a:lnTo>
                <a:close/>
                <a:moveTo>
                  <a:pt x="15137" y="8548"/>
                </a:moveTo>
                <a:lnTo>
                  <a:pt x="16500" y="9912"/>
                </a:lnTo>
                <a:lnTo>
                  <a:pt x="15137" y="11246"/>
                </a:lnTo>
                <a:lnTo>
                  <a:pt x="13802" y="9912"/>
                </a:lnTo>
                <a:lnTo>
                  <a:pt x="15137" y="8548"/>
                </a:lnTo>
                <a:close/>
                <a:moveTo>
                  <a:pt x="4175" y="11161"/>
                </a:moveTo>
                <a:lnTo>
                  <a:pt x="4175" y="14626"/>
                </a:lnTo>
                <a:lnTo>
                  <a:pt x="1051" y="14626"/>
                </a:lnTo>
                <a:lnTo>
                  <a:pt x="1051" y="11161"/>
                </a:lnTo>
                <a:lnTo>
                  <a:pt x="2613" y="12723"/>
                </a:lnTo>
                <a:lnTo>
                  <a:pt x="4175" y="11161"/>
                </a:lnTo>
                <a:close/>
                <a:moveTo>
                  <a:pt x="8350" y="11161"/>
                </a:moveTo>
                <a:lnTo>
                  <a:pt x="8350" y="14626"/>
                </a:lnTo>
                <a:lnTo>
                  <a:pt x="5226" y="14626"/>
                </a:lnTo>
                <a:lnTo>
                  <a:pt x="5226" y="11161"/>
                </a:lnTo>
                <a:lnTo>
                  <a:pt x="6788" y="12723"/>
                </a:lnTo>
                <a:lnTo>
                  <a:pt x="8350" y="11161"/>
                </a:lnTo>
                <a:close/>
                <a:moveTo>
                  <a:pt x="12524" y="11161"/>
                </a:moveTo>
                <a:lnTo>
                  <a:pt x="12524" y="14626"/>
                </a:lnTo>
                <a:lnTo>
                  <a:pt x="9401" y="14626"/>
                </a:lnTo>
                <a:lnTo>
                  <a:pt x="9401" y="11161"/>
                </a:lnTo>
                <a:lnTo>
                  <a:pt x="10963" y="12723"/>
                </a:lnTo>
                <a:lnTo>
                  <a:pt x="12524" y="11161"/>
                </a:lnTo>
                <a:close/>
                <a:moveTo>
                  <a:pt x="16699" y="11161"/>
                </a:moveTo>
                <a:lnTo>
                  <a:pt x="16699" y="14626"/>
                </a:lnTo>
                <a:lnTo>
                  <a:pt x="13575" y="14626"/>
                </a:lnTo>
                <a:lnTo>
                  <a:pt x="13575" y="11161"/>
                </a:lnTo>
                <a:lnTo>
                  <a:pt x="15137" y="12723"/>
                </a:lnTo>
                <a:lnTo>
                  <a:pt x="16699" y="11161"/>
                </a:lnTo>
                <a:close/>
                <a:moveTo>
                  <a:pt x="4175" y="15648"/>
                </a:moveTo>
                <a:lnTo>
                  <a:pt x="4175" y="16699"/>
                </a:lnTo>
                <a:lnTo>
                  <a:pt x="1051" y="16699"/>
                </a:lnTo>
                <a:lnTo>
                  <a:pt x="1051" y="15648"/>
                </a:lnTo>
                <a:close/>
                <a:moveTo>
                  <a:pt x="8350" y="15648"/>
                </a:moveTo>
                <a:lnTo>
                  <a:pt x="8350" y="16699"/>
                </a:lnTo>
                <a:lnTo>
                  <a:pt x="5226" y="16699"/>
                </a:lnTo>
                <a:lnTo>
                  <a:pt x="5226" y="15648"/>
                </a:lnTo>
                <a:close/>
                <a:moveTo>
                  <a:pt x="12524" y="15648"/>
                </a:moveTo>
                <a:lnTo>
                  <a:pt x="12524" y="16699"/>
                </a:lnTo>
                <a:lnTo>
                  <a:pt x="9401" y="16699"/>
                </a:lnTo>
                <a:lnTo>
                  <a:pt x="9401" y="15648"/>
                </a:lnTo>
                <a:close/>
                <a:moveTo>
                  <a:pt x="16699" y="15648"/>
                </a:moveTo>
                <a:lnTo>
                  <a:pt x="16699" y="16699"/>
                </a:lnTo>
                <a:lnTo>
                  <a:pt x="13575" y="16699"/>
                </a:lnTo>
                <a:lnTo>
                  <a:pt x="13575" y="15648"/>
                </a:lnTo>
                <a:close/>
                <a:moveTo>
                  <a:pt x="1" y="0"/>
                </a:moveTo>
                <a:lnTo>
                  <a:pt x="1" y="17750"/>
                </a:lnTo>
                <a:lnTo>
                  <a:pt x="17750" y="17750"/>
                </a:lnTo>
                <a:lnTo>
                  <a:pt x="17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" name="Google Shape;645;p60"/>
          <p:cNvGrpSpPr/>
          <p:nvPr/>
        </p:nvGrpSpPr>
        <p:grpSpPr>
          <a:xfrm>
            <a:off x="7962800" y="2694867"/>
            <a:ext cx="443750" cy="443750"/>
            <a:chOff x="7962800" y="2682017"/>
            <a:chExt cx="443750" cy="443750"/>
          </a:xfrm>
        </p:grpSpPr>
        <p:sp>
          <p:nvSpPr>
            <p:cNvPr id="646" name="Google Shape;646;p60"/>
            <p:cNvSpPr/>
            <p:nvPr/>
          </p:nvSpPr>
          <p:spPr>
            <a:xfrm>
              <a:off x="7962800" y="2682017"/>
              <a:ext cx="443750" cy="443750"/>
            </a:xfrm>
            <a:custGeom>
              <a:avLst/>
              <a:gdLst/>
              <a:ahLst/>
              <a:cxnLst/>
              <a:rect l="l" t="t" r="r" b="b"/>
              <a:pathLst>
                <a:path w="17750" h="17750" extrusionOk="0">
                  <a:moveTo>
                    <a:pt x="10082" y="1023"/>
                  </a:moveTo>
                  <a:lnTo>
                    <a:pt x="10082" y="4516"/>
                  </a:lnTo>
                  <a:lnTo>
                    <a:pt x="7639" y="4516"/>
                  </a:lnTo>
                  <a:lnTo>
                    <a:pt x="7639" y="1023"/>
                  </a:lnTo>
                  <a:close/>
                  <a:moveTo>
                    <a:pt x="10082" y="5567"/>
                  </a:moveTo>
                  <a:lnTo>
                    <a:pt x="10082" y="7469"/>
                  </a:lnTo>
                  <a:lnTo>
                    <a:pt x="10394" y="7611"/>
                  </a:lnTo>
                  <a:cubicBezTo>
                    <a:pt x="11700" y="8208"/>
                    <a:pt x="12524" y="9514"/>
                    <a:pt x="12524" y="10934"/>
                  </a:cubicBezTo>
                  <a:cubicBezTo>
                    <a:pt x="12524" y="12979"/>
                    <a:pt x="10877" y="14626"/>
                    <a:pt x="8860" y="14626"/>
                  </a:cubicBezTo>
                  <a:cubicBezTo>
                    <a:pt x="6844" y="14626"/>
                    <a:pt x="5197" y="12979"/>
                    <a:pt x="5197" y="10934"/>
                  </a:cubicBezTo>
                  <a:cubicBezTo>
                    <a:pt x="5197" y="9514"/>
                    <a:pt x="6021" y="8208"/>
                    <a:pt x="7355" y="7611"/>
                  </a:cubicBezTo>
                  <a:lnTo>
                    <a:pt x="7639" y="7469"/>
                  </a:lnTo>
                  <a:lnTo>
                    <a:pt x="7639" y="5567"/>
                  </a:lnTo>
                  <a:close/>
                  <a:moveTo>
                    <a:pt x="15648" y="5567"/>
                  </a:moveTo>
                  <a:lnTo>
                    <a:pt x="15648" y="16699"/>
                  </a:lnTo>
                  <a:lnTo>
                    <a:pt x="2073" y="16699"/>
                  </a:lnTo>
                  <a:lnTo>
                    <a:pt x="2073" y="5567"/>
                  </a:lnTo>
                  <a:lnTo>
                    <a:pt x="6617" y="5567"/>
                  </a:lnTo>
                  <a:lnTo>
                    <a:pt x="6617" y="6816"/>
                  </a:lnTo>
                  <a:cubicBezTo>
                    <a:pt x="5112" y="7640"/>
                    <a:pt x="4146" y="9202"/>
                    <a:pt x="4146" y="10934"/>
                  </a:cubicBezTo>
                  <a:cubicBezTo>
                    <a:pt x="4146" y="13547"/>
                    <a:pt x="6276" y="15648"/>
                    <a:pt x="8860" y="15648"/>
                  </a:cubicBezTo>
                  <a:cubicBezTo>
                    <a:pt x="11445" y="15648"/>
                    <a:pt x="13575" y="13547"/>
                    <a:pt x="13575" y="10934"/>
                  </a:cubicBezTo>
                  <a:cubicBezTo>
                    <a:pt x="13575" y="9202"/>
                    <a:pt x="12609" y="7640"/>
                    <a:pt x="11104" y="6816"/>
                  </a:cubicBezTo>
                  <a:lnTo>
                    <a:pt x="11104" y="5567"/>
                  </a:lnTo>
                  <a:close/>
                  <a:moveTo>
                    <a:pt x="5566" y="0"/>
                  </a:moveTo>
                  <a:lnTo>
                    <a:pt x="5566" y="1023"/>
                  </a:lnTo>
                  <a:lnTo>
                    <a:pt x="6617" y="1023"/>
                  </a:lnTo>
                  <a:lnTo>
                    <a:pt x="6617" y="4516"/>
                  </a:lnTo>
                  <a:lnTo>
                    <a:pt x="1022" y="4516"/>
                  </a:lnTo>
                  <a:lnTo>
                    <a:pt x="1022" y="16699"/>
                  </a:lnTo>
                  <a:lnTo>
                    <a:pt x="0" y="16699"/>
                  </a:lnTo>
                  <a:lnTo>
                    <a:pt x="0" y="17750"/>
                  </a:lnTo>
                  <a:lnTo>
                    <a:pt x="17749" y="17750"/>
                  </a:lnTo>
                  <a:lnTo>
                    <a:pt x="17749" y="16699"/>
                  </a:lnTo>
                  <a:lnTo>
                    <a:pt x="16699" y="16699"/>
                  </a:lnTo>
                  <a:lnTo>
                    <a:pt x="16699" y="4516"/>
                  </a:lnTo>
                  <a:lnTo>
                    <a:pt x="11104" y="4516"/>
                  </a:lnTo>
                  <a:lnTo>
                    <a:pt x="11104" y="1023"/>
                  </a:lnTo>
                  <a:lnTo>
                    <a:pt x="12155" y="1023"/>
                  </a:lnTo>
                  <a:lnTo>
                    <a:pt x="121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0"/>
            <p:cNvSpPr/>
            <p:nvPr/>
          </p:nvSpPr>
          <p:spPr>
            <a:xfrm>
              <a:off x="8118275" y="2912042"/>
              <a:ext cx="132075" cy="109375"/>
            </a:xfrm>
            <a:custGeom>
              <a:avLst/>
              <a:gdLst/>
              <a:ahLst/>
              <a:cxnLst/>
              <a:rect l="l" t="t" r="r" b="b"/>
              <a:pathLst>
                <a:path w="5283" h="4375" extrusionOk="0">
                  <a:moveTo>
                    <a:pt x="4061" y="1023"/>
                  </a:moveTo>
                  <a:cubicBezTo>
                    <a:pt x="4175" y="1250"/>
                    <a:pt x="4232" y="1506"/>
                    <a:pt x="4232" y="1733"/>
                  </a:cubicBezTo>
                  <a:cubicBezTo>
                    <a:pt x="4232" y="2613"/>
                    <a:pt x="3522" y="3323"/>
                    <a:pt x="2641" y="3323"/>
                  </a:cubicBezTo>
                  <a:cubicBezTo>
                    <a:pt x="1761" y="3323"/>
                    <a:pt x="1051" y="2613"/>
                    <a:pt x="1051" y="1733"/>
                  </a:cubicBezTo>
                  <a:cubicBezTo>
                    <a:pt x="1051" y="1506"/>
                    <a:pt x="1108" y="1250"/>
                    <a:pt x="1222" y="1023"/>
                  </a:cubicBezTo>
                  <a:close/>
                  <a:moveTo>
                    <a:pt x="654" y="1"/>
                  </a:moveTo>
                  <a:lnTo>
                    <a:pt x="512" y="199"/>
                  </a:lnTo>
                  <a:cubicBezTo>
                    <a:pt x="171" y="654"/>
                    <a:pt x="0" y="1193"/>
                    <a:pt x="0" y="1733"/>
                  </a:cubicBezTo>
                  <a:cubicBezTo>
                    <a:pt x="0" y="3181"/>
                    <a:pt x="1193" y="4374"/>
                    <a:pt x="2641" y="4374"/>
                  </a:cubicBezTo>
                  <a:cubicBezTo>
                    <a:pt x="4090" y="4374"/>
                    <a:pt x="5283" y="3181"/>
                    <a:pt x="5283" y="1733"/>
                  </a:cubicBezTo>
                  <a:cubicBezTo>
                    <a:pt x="5283" y="1193"/>
                    <a:pt x="5112" y="654"/>
                    <a:pt x="4771" y="199"/>
                  </a:cubicBezTo>
                  <a:lnTo>
                    <a:pt x="4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" name="Google Shape;648;p60"/>
          <p:cNvSpPr/>
          <p:nvPr/>
        </p:nvSpPr>
        <p:spPr>
          <a:xfrm>
            <a:off x="734482" y="3803006"/>
            <a:ext cx="391200" cy="443750"/>
          </a:xfrm>
          <a:custGeom>
            <a:avLst/>
            <a:gdLst/>
            <a:ahLst/>
            <a:cxnLst/>
            <a:rect l="l" t="t" r="r" b="b"/>
            <a:pathLst>
              <a:path w="15648" h="17750" extrusionOk="0">
                <a:moveTo>
                  <a:pt x="7100" y="1335"/>
                </a:moveTo>
                <a:lnTo>
                  <a:pt x="8065" y="1733"/>
                </a:lnTo>
                <a:lnTo>
                  <a:pt x="7668" y="2698"/>
                </a:lnTo>
                <a:lnTo>
                  <a:pt x="6702" y="2301"/>
                </a:lnTo>
                <a:lnTo>
                  <a:pt x="7100" y="1335"/>
                </a:lnTo>
                <a:close/>
                <a:moveTo>
                  <a:pt x="5339" y="2869"/>
                </a:moveTo>
                <a:lnTo>
                  <a:pt x="8236" y="4062"/>
                </a:lnTo>
                <a:lnTo>
                  <a:pt x="7838" y="5027"/>
                </a:lnTo>
                <a:lnTo>
                  <a:pt x="4942" y="3834"/>
                </a:lnTo>
                <a:lnTo>
                  <a:pt x="5339" y="2869"/>
                </a:lnTo>
                <a:close/>
                <a:moveTo>
                  <a:pt x="4544" y="4800"/>
                </a:moveTo>
                <a:lnTo>
                  <a:pt x="7441" y="5993"/>
                </a:lnTo>
                <a:lnTo>
                  <a:pt x="6078" y="9287"/>
                </a:lnTo>
                <a:lnTo>
                  <a:pt x="3181" y="8094"/>
                </a:lnTo>
                <a:lnTo>
                  <a:pt x="4544" y="4800"/>
                </a:lnTo>
                <a:close/>
                <a:moveTo>
                  <a:pt x="8804" y="5425"/>
                </a:moveTo>
                <a:lnTo>
                  <a:pt x="9003" y="5510"/>
                </a:lnTo>
                <a:cubicBezTo>
                  <a:pt x="10792" y="6248"/>
                  <a:pt x="11899" y="8037"/>
                  <a:pt x="11814" y="9940"/>
                </a:cubicBezTo>
                <a:cubicBezTo>
                  <a:pt x="11473" y="9827"/>
                  <a:pt x="11161" y="9770"/>
                  <a:pt x="10792" y="9770"/>
                </a:cubicBezTo>
                <a:lnTo>
                  <a:pt x="10763" y="9770"/>
                </a:lnTo>
                <a:cubicBezTo>
                  <a:pt x="10792" y="8350"/>
                  <a:pt x="9940" y="7015"/>
                  <a:pt x="8605" y="6475"/>
                </a:cubicBezTo>
                <a:lnTo>
                  <a:pt x="8406" y="6390"/>
                </a:lnTo>
                <a:lnTo>
                  <a:pt x="8804" y="5425"/>
                </a:lnTo>
                <a:close/>
                <a:moveTo>
                  <a:pt x="10792" y="10792"/>
                </a:moveTo>
                <a:cubicBezTo>
                  <a:pt x="11701" y="10792"/>
                  <a:pt x="12496" y="11388"/>
                  <a:pt x="12723" y="12269"/>
                </a:cubicBezTo>
                <a:lnTo>
                  <a:pt x="13404" y="14626"/>
                </a:lnTo>
                <a:lnTo>
                  <a:pt x="8207" y="14626"/>
                </a:lnTo>
                <a:lnTo>
                  <a:pt x="8861" y="12269"/>
                </a:lnTo>
                <a:cubicBezTo>
                  <a:pt x="9116" y="11388"/>
                  <a:pt x="9911" y="10792"/>
                  <a:pt x="10792" y="10792"/>
                </a:cubicBezTo>
                <a:close/>
                <a:moveTo>
                  <a:pt x="14626" y="15648"/>
                </a:moveTo>
                <a:lnTo>
                  <a:pt x="14626" y="16699"/>
                </a:lnTo>
                <a:lnTo>
                  <a:pt x="1023" y="16699"/>
                </a:lnTo>
                <a:lnTo>
                  <a:pt x="1023" y="15648"/>
                </a:lnTo>
                <a:close/>
                <a:moveTo>
                  <a:pt x="6532" y="1"/>
                </a:moveTo>
                <a:lnTo>
                  <a:pt x="5737" y="1903"/>
                </a:lnTo>
                <a:lnTo>
                  <a:pt x="4800" y="1506"/>
                </a:lnTo>
                <a:lnTo>
                  <a:pt x="1818" y="8662"/>
                </a:lnTo>
                <a:lnTo>
                  <a:pt x="6646" y="10650"/>
                </a:lnTo>
                <a:lnTo>
                  <a:pt x="8009" y="7356"/>
                </a:lnTo>
                <a:lnTo>
                  <a:pt x="8207" y="7441"/>
                </a:lnTo>
                <a:cubicBezTo>
                  <a:pt x="9201" y="7839"/>
                  <a:pt x="9826" y="8889"/>
                  <a:pt x="9713" y="9969"/>
                </a:cubicBezTo>
                <a:cubicBezTo>
                  <a:pt x="8832" y="10309"/>
                  <a:pt x="8151" y="11019"/>
                  <a:pt x="7867" y="11956"/>
                </a:cubicBezTo>
                <a:lnTo>
                  <a:pt x="7781" y="12269"/>
                </a:lnTo>
                <a:lnTo>
                  <a:pt x="455" y="9230"/>
                </a:lnTo>
                <a:lnTo>
                  <a:pt x="57" y="10196"/>
                </a:lnTo>
                <a:lnTo>
                  <a:pt x="7497" y="13263"/>
                </a:lnTo>
                <a:lnTo>
                  <a:pt x="7128" y="14626"/>
                </a:lnTo>
                <a:lnTo>
                  <a:pt x="0" y="14626"/>
                </a:lnTo>
                <a:lnTo>
                  <a:pt x="0" y="17750"/>
                </a:lnTo>
                <a:lnTo>
                  <a:pt x="15648" y="17750"/>
                </a:lnTo>
                <a:lnTo>
                  <a:pt x="15648" y="14626"/>
                </a:lnTo>
                <a:lnTo>
                  <a:pt x="14484" y="14626"/>
                </a:lnTo>
                <a:lnTo>
                  <a:pt x="13745" y="11956"/>
                </a:lnTo>
                <a:cubicBezTo>
                  <a:pt x="13575" y="11388"/>
                  <a:pt x="13234" y="10877"/>
                  <a:pt x="12780" y="10508"/>
                </a:cubicBezTo>
                <a:cubicBezTo>
                  <a:pt x="13149" y="7981"/>
                  <a:pt x="11757" y="5510"/>
                  <a:pt x="9400" y="4544"/>
                </a:cubicBezTo>
                <a:lnTo>
                  <a:pt x="9201" y="4459"/>
                </a:lnTo>
                <a:lnTo>
                  <a:pt x="9599" y="3494"/>
                </a:lnTo>
                <a:lnTo>
                  <a:pt x="8633" y="3096"/>
                </a:lnTo>
                <a:lnTo>
                  <a:pt x="9429" y="1193"/>
                </a:lnTo>
                <a:lnTo>
                  <a:pt x="653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78"/>
          <p:cNvSpPr txBox="1">
            <a:spLocks noGrp="1"/>
          </p:cNvSpPr>
          <p:nvPr>
            <p:ph type="title"/>
          </p:nvPr>
        </p:nvSpPr>
        <p:spPr>
          <a:xfrm>
            <a:off x="713375" y="1904800"/>
            <a:ext cx="77172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SOC Virtual Lab</a:t>
            </a:r>
            <a:endParaRPr dirty="0"/>
          </a:p>
        </p:txBody>
      </p:sp>
      <p:sp>
        <p:nvSpPr>
          <p:cNvPr id="1235" name="Google Shape;1235;p78"/>
          <p:cNvSpPr txBox="1">
            <a:spLocks noGrp="1"/>
          </p:cNvSpPr>
          <p:nvPr>
            <p:ph type="ctrTitle" idx="2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smtClean="0"/>
              <a:t>Project</a:t>
            </a:r>
            <a:endParaRPr dirty="0"/>
          </a:p>
        </p:txBody>
      </p:sp>
      <p:sp>
        <p:nvSpPr>
          <p:cNvPr id="1236" name="Google Shape;1236;p78"/>
          <p:cNvSpPr txBox="1">
            <a:spLocks noGrp="1"/>
          </p:cNvSpPr>
          <p:nvPr>
            <p:ph type="body" idx="1"/>
          </p:nvPr>
        </p:nvSpPr>
        <p:spPr>
          <a:xfrm>
            <a:off x="1878875" y="3696675"/>
            <a:ext cx="5386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smtClean="0"/>
              <a:t>A </a:t>
            </a:r>
            <a:r>
              <a:rPr lang="en-US" b="1" dirty="0"/>
              <a:t>simulated security operations environment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88"/>
          <p:cNvSpPr txBox="1">
            <a:spLocks noGrp="1"/>
          </p:cNvSpPr>
          <p:nvPr>
            <p:ph type="title" idx="2"/>
          </p:nvPr>
        </p:nvSpPr>
        <p:spPr>
          <a:xfrm>
            <a:off x="713400" y="1723793"/>
            <a:ext cx="31209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What is a Virtual Lab?</a:t>
            </a:r>
            <a:endParaRPr dirty="0"/>
          </a:p>
        </p:txBody>
      </p:sp>
      <p:sp>
        <p:nvSpPr>
          <p:cNvPr id="1361" name="Google Shape;1361;p88"/>
          <p:cNvSpPr txBox="1">
            <a:spLocks noGrp="1"/>
          </p:cNvSpPr>
          <p:nvPr>
            <p:ph type="subTitle" idx="1"/>
          </p:nvPr>
        </p:nvSpPr>
        <p:spPr>
          <a:xfrm>
            <a:off x="713400" y="3076220"/>
            <a:ext cx="3041400" cy="9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goal is to create a virtual environment which can be used to test multiple simulated attacks. Mainly for learning purposes and mastery of malicious attacks, detectionm, and remediation techniques.</a:t>
            </a:r>
            <a:endParaRPr dirty="0"/>
          </a:p>
        </p:txBody>
      </p:sp>
      <p:grpSp>
        <p:nvGrpSpPr>
          <p:cNvPr id="1362" name="Google Shape;1362;p88"/>
          <p:cNvGrpSpPr/>
          <p:nvPr/>
        </p:nvGrpSpPr>
        <p:grpSpPr>
          <a:xfrm>
            <a:off x="5151807" y="1460598"/>
            <a:ext cx="2938376" cy="2272705"/>
            <a:chOff x="3842846" y="948541"/>
            <a:chExt cx="4311631" cy="3284730"/>
          </a:xfrm>
        </p:grpSpPr>
        <p:grpSp>
          <p:nvGrpSpPr>
            <p:cNvPr id="1363" name="Google Shape;1363;p88"/>
            <p:cNvGrpSpPr/>
            <p:nvPr/>
          </p:nvGrpSpPr>
          <p:grpSpPr>
            <a:xfrm>
              <a:off x="3842846" y="948541"/>
              <a:ext cx="4311631" cy="3284730"/>
              <a:chOff x="3463106" y="748556"/>
              <a:chExt cx="4831500" cy="3680782"/>
            </a:xfrm>
          </p:grpSpPr>
          <p:sp>
            <p:nvSpPr>
              <p:cNvPr id="1364" name="Google Shape;1364;p88"/>
              <p:cNvSpPr/>
              <p:nvPr/>
            </p:nvSpPr>
            <p:spPr>
              <a:xfrm>
                <a:off x="5053868" y="3806188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65" name="Google Shape;1365;p88"/>
              <p:cNvSpPr/>
              <p:nvPr/>
            </p:nvSpPr>
            <p:spPr>
              <a:xfrm>
                <a:off x="3463106" y="748556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66" name="Google Shape;1366;p88"/>
            <p:cNvCxnSpPr/>
            <p:nvPr/>
          </p:nvCxnSpPr>
          <p:spPr>
            <a:xfrm>
              <a:off x="5380122" y="4093040"/>
              <a:ext cx="1254900" cy="9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68" name="Google Shape;1368;p88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Project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824" y="1568843"/>
            <a:ext cx="2508790" cy="16893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64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</a:t>
            </a:r>
            <a:endParaRPr dirty="0"/>
          </a:p>
        </p:txBody>
      </p:sp>
      <p:sp>
        <p:nvSpPr>
          <p:cNvPr id="718" name="Google Shape;718;p64"/>
          <p:cNvSpPr txBox="1">
            <a:spLocks noGrp="1"/>
          </p:cNvSpPr>
          <p:nvPr>
            <p:ph type="ctrTitle" idx="2"/>
          </p:nvPr>
        </p:nvSpPr>
        <p:spPr>
          <a:xfrm>
            <a:off x="713400" y="539400"/>
            <a:ext cx="65073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Key Concepts</a:t>
            </a:r>
            <a:endParaRPr dirty="0"/>
          </a:p>
        </p:txBody>
      </p:sp>
      <p:sp>
        <p:nvSpPr>
          <p:cNvPr id="721" name="Google Shape;721;p64"/>
          <p:cNvSpPr txBox="1">
            <a:spLocks noGrp="1"/>
          </p:cNvSpPr>
          <p:nvPr>
            <p:ph type="ctrTitle" idx="7"/>
          </p:nvPr>
        </p:nvSpPr>
        <p:spPr>
          <a:xfrm>
            <a:off x="6184976" y="2192820"/>
            <a:ext cx="1792285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Malicious Attack Vectors</a:t>
            </a:r>
            <a:br>
              <a:rPr lang="en" dirty="0" smtClean="0"/>
            </a:br>
            <a:r>
              <a:rPr lang="en" dirty="0" smtClean="0"/>
              <a:t>&amp; </a:t>
            </a:r>
            <a:br>
              <a:rPr lang="en" dirty="0" smtClean="0"/>
            </a:br>
            <a:r>
              <a:rPr lang="en" dirty="0" smtClean="0"/>
              <a:t>Techniques</a:t>
            </a:r>
            <a:endParaRPr dirty="0"/>
          </a:p>
        </p:txBody>
      </p:sp>
      <p:sp>
        <p:nvSpPr>
          <p:cNvPr id="722" name="Google Shape;722;p64"/>
          <p:cNvSpPr txBox="1">
            <a:spLocks noGrp="1"/>
          </p:cNvSpPr>
          <p:nvPr>
            <p:ph type="ctrTitle" idx="3"/>
          </p:nvPr>
        </p:nvSpPr>
        <p:spPr>
          <a:xfrm>
            <a:off x="3490905" y="2205713"/>
            <a:ext cx="2259296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Security Information Event Managers</a:t>
            </a:r>
            <a:endParaRPr dirty="0"/>
          </a:p>
        </p:txBody>
      </p:sp>
      <p:sp>
        <p:nvSpPr>
          <p:cNvPr id="724" name="Google Shape;724;p64"/>
          <p:cNvSpPr txBox="1">
            <a:spLocks noGrp="1"/>
          </p:cNvSpPr>
          <p:nvPr>
            <p:ph type="ctrTitle" idx="14"/>
          </p:nvPr>
        </p:nvSpPr>
        <p:spPr>
          <a:xfrm>
            <a:off x="964556" y="2061177"/>
            <a:ext cx="2276922" cy="4635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Virtual Machines </a:t>
            </a:r>
            <a:br>
              <a:rPr lang="en" dirty="0" smtClean="0"/>
            </a:br>
            <a:r>
              <a:rPr lang="en" dirty="0" smtClean="0"/>
              <a:t>&amp; </a:t>
            </a:r>
            <a:br>
              <a:rPr lang="en" dirty="0" smtClean="0"/>
            </a:br>
            <a:r>
              <a:rPr lang="en" dirty="0" smtClean="0"/>
              <a:t>Operating Systems</a:t>
            </a:r>
            <a:endParaRPr dirty="0"/>
          </a:p>
        </p:txBody>
      </p:sp>
      <p:sp>
        <p:nvSpPr>
          <p:cNvPr id="725" name="Google Shape;725;p64"/>
          <p:cNvSpPr txBox="1">
            <a:spLocks noGrp="1"/>
          </p:cNvSpPr>
          <p:nvPr>
            <p:ph type="ctrTitle" idx="5"/>
          </p:nvPr>
        </p:nvSpPr>
        <p:spPr>
          <a:xfrm>
            <a:off x="3515551" y="3617577"/>
            <a:ext cx="2053929" cy="2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Digital Forensics </a:t>
            </a:r>
            <a:br>
              <a:rPr lang="en" dirty="0" smtClean="0"/>
            </a:br>
            <a:r>
              <a:rPr lang="en" dirty="0" smtClean="0"/>
              <a:t>&amp; </a:t>
            </a:r>
            <a:br>
              <a:rPr lang="en" dirty="0" smtClean="0"/>
            </a:br>
            <a:r>
              <a:rPr lang="en" dirty="0" smtClean="0"/>
              <a:t>Attacker Timelines (TTP)</a:t>
            </a:r>
            <a:endParaRPr dirty="0"/>
          </a:p>
        </p:txBody>
      </p:sp>
      <p:sp>
        <p:nvSpPr>
          <p:cNvPr id="727" name="Google Shape;727;p64"/>
          <p:cNvSpPr txBox="1">
            <a:spLocks noGrp="1"/>
          </p:cNvSpPr>
          <p:nvPr>
            <p:ph type="ctrTitle" idx="9"/>
          </p:nvPr>
        </p:nvSpPr>
        <p:spPr>
          <a:xfrm>
            <a:off x="6080230" y="3446349"/>
            <a:ext cx="2001775" cy="6319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SOC Report Documentation</a:t>
            </a:r>
            <a:endParaRPr dirty="0"/>
          </a:p>
        </p:txBody>
      </p:sp>
      <p:sp>
        <p:nvSpPr>
          <p:cNvPr id="730" name="Google Shape;730;p64"/>
          <p:cNvSpPr txBox="1">
            <a:spLocks noGrp="1"/>
          </p:cNvSpPr>
          <p:nvPr>
            <p:ph type="ctrTitle" idx="16"/>
          </p:nvPr>
        </p:nvSpPr>
        <p:spPr>
          <a:xfrm>
            <a:off x="1338598" y="3446350"/>
            <a:ext cx="1831162" cy="6319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- Rulesets </a:t>
            </a:r>
            <a:br>
              <a:rPr lang="en" dirty="0" smtClean="0"/>
            </a:br>
            <a:r>
              <a:rPr lang="en" dirty="0" smtClean="0"/>
              <a:t>- Correlation  </a:t>
            </a:r>
            <a:br>
              <a:rPr lang="en" dirty="0" smtClean="0"/>
            </a:br>
            <a:r>
              <a:rPr lang="en" dirty="0" smtClean="0"/>
              <a:t>- Playbooks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6" name="Google Shape;816;p66"/>
          <p:cNvGrpSpPr/>
          <p:nvPr/>
        </p:nvGrpSpPr>
        <p:grpSpPr>
          <a:xfrm>
            <a:off x="1849088" y="1442864"/>
            <a:ext cx="6022522" cy="364692"/>
            <a:chOff x="1849088" y="1442864"/>
            <a:chExt cx="6022522" cy="364692"/>
          </a:xfrm>
        </p:grpSpPr>
        <p:sp>
          <p:nvSpPr>
            <p:cNvPr id="817" name="Google Shape;817;p66"/>
            <p:cNvSpPr/>
            <p:nvPr/>
          </p:nvSpPr>
          <p:spPr>
            <a:xfrm>
              <a:off x="1849088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18" name="Google Shape;818;p66"/>
            <p:cNvSpPr/>
            <p:nvPr/>
          </p:nvSpPr>
          <p:spPr>
            <a:xfrm>
              <a:off x="2892433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19" name="Google Shape;819;p66"/>
            <p:cNvSpPr/>
            <p:nvPr/>
          </p:nvSpPr>
          <p:spPr>
            <a:xfrm>
              <a:off x="3935779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20" name="Google Shape;820;p66"/>
            <p:cNvSpPr/>
            <p:nvPr/>
          </p:nvSpPr>
          <p:spPr>
            <a:xfrm>
              <a:off x="4979125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21" name="Google Shape;821;p66"/>
            <p:cNvSpPr/>
            <p:nvPr/>
          </p:nvSpPr>
          <p:spPr>
            <a:xfrm>
              <a:off x="6022471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22" name="Google Shape;822;p66"/>
            <p:cNvSpPr/>
            <p:nvPr/>
          </p:nvSpPr>
          <p:spPr>
            <a:xfrm>
              <a:off x="7065817" y="1480859"/>
              <a:ext cx="805793" cy="326697"/>
            </a:xfrm>
            <a:custGeom>
              <a:avLst/>
              <a:gdLst/>
              <a:ahLst/>
              <a:cxnLst/>
              <a:rect l="l" t="t" r="r" b="b"/>
              <a:pathLst>
                <a:path w="10546" h="11414" extrusionOk="0">
                  <a:moveTo>
                    <a:pt x="1" y="0"/>
                  </a:moveTo>
                  <a:lnTo>
                    <a:pt x="1" y="9998"/>
                  </a:lnTo>
                  <a:lnTo>
                    <a:pt x="3333" y="9998"/>
                  </a:lnTo>
                  <a:lnTo>
                    <a:pt x="5501" y="11413"/>
                  </a:lnTo>
                  <a:lnTo>
                    <a:pt x="7327" y="9998"/>
                  </a:lnTo>
                  <a:lnTo>
                    <a:pt x="10546" y="9998"/>
                  </a:lnTo>
                  <a:lnTo>
                    <a:pt x="10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DF3E5"/>
                </a:solidFill>
              </a:endParaRPr>
            </a:p>
          </p:txBody>
        </p:sp>
        <p:sp>
          <p:nvSpPr>
            <p:cNvPr id="823" name="Google Shape;823;p66"/>
            <p:cNvSpPr txBox="1"/>
            <p:nvPr/>
          </p:nvSpPr>
          <p:spPr>
            <a:xfrm flipH="1">
              <a:off x="1849088" y="1442864"/>
              <a:ext cx="8058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May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4" name="Google Shape;824;p66"/>
            <p:cNvSpPr txBox="1"/>
            <p:nvPr/>
          </p:nvSpPr>
          <p:spPr>
            <a:xfrm flipH="1">
              <a:off x="2818763" y="1442864"/>
              <a:ext cx="9531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June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5" name="Google Shape;825;p66"/>
            <p:cNvSpPr txBox="1"/>
            <p:nvPr/>
          </p:nvSpPr>
          <p:spPr>
            <a:xfrm flipH="1">
              <a:off x="3935775" y="1442864"/>
              <a:ext cx="8058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July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6" name="Google Shape;826;p66"/>
            <p:cNvSpPr txBox="1"/>
            <p:nvPr/>
          </p:nvSpPr>
          <p:spPr>
            <a:xfrm flipH="1">
              <a:off x="4979100" y="1442864"/>
              <a:ext cx="8058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August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7" name="Google Shape;827;p66"/>
            <p:cNvSpPr txBox="1"/>
            <p:nvPr/>
          </p:nvSpPr>
          <p:spPr>
            <a:xfrm flipH="1">
              <a:off x="5964623" y="1442864"/>
              <a:ext cx="921488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September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8" name="Google Shape;828;p66"/>
            <p:cNvSpPr txBox="1"/>
            <p:nvPr/>
          </p:nvSpPr>
          <p:spPr>
            <a:xfrm flipH="1">
              <a:off x="7065800" y="1442864"/>
              <a:ext cx="8058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 dirty="0" smtClean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October</a:t>
              </a:r>
              <a:endParaRPr sz="1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829" name="Google Shape;829;p66"/>
          <p:cNvGrpSpPr/>
          <p:nvPr/>
        </p:nvGrpSpPr>
        <p:grpSpPr>
          <a:xfrm>
            <a:off x="895988" y="1941639"/>
            <a:ext cx="6975600" cy="544026"/>
            <a:chOff x="895988" y="1941639"/>
            <a:chExt cx="6975600" cy="544026"/>
          </a:xfrm>
        </p:grpSpPr>
        <p:sp>
          <p:nvSpPr>
            <p:cNvPr id="830" name="Google Shape;830;p66"/>
            <p:cNvSpPr/>
            <p:nvPr/>
          </p:nvSpPr>
          <p:spPr>
            <a:xfrm>
              <a:off x="1849088" y="20740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66"/>
            <p:cNvSpPr/>
            <p:nvPr/>
          </p:nvSpPr>
          <p:spPr>
            <a:xfrm>
              <a:off x="2892432" y="2074075"/>
              <a:ext cx="2746367" cy="12949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66"/>
            <p:cNvSpPr txBox="1"/>
            <p:nvPr/>
          </p:nvSpPr>
          <p:spPr>
            <a:xfrm>
              <a:off x="3423449" y="2200365"/>
              <a:ext cx="186838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June 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  - August 20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34" name="Google Shape;834;p66"/>
            <p:cNvSpPr txBox="1"/>
            <p:nvPr/>
          </p:nvSpPr>
          <p:spPr>
            <a:xfrm flipH="1">
              <a:off x="895988" y="1941639"/>
              <a:ext cx="953100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>
                  <a:solidFill>
                    <a:schemeClr val="lt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PHASE 1</a:t>
              </a:r>
              <a:endParaRPr sz="1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835" name="Google Shape;835;p66"/>
          <p:cNvGrpSpPr/>
          <p:nvPr/>
        </p:nvGrpSpPr>
        <p:grpSpPr>
          <a:xfrm>
            <a:off x="1043288" y="3276939"/>
            <a:ext cx="7207676" cy="542715"/>
            <a:chOff x="1043288" y="3276939"/>
            <a:chExt cx="7207676" cy="542715"/>
          </a:xfrm>
        </p:grpSpPr>
        <p:sp>
          <p:nvSpPr>
            <p:cNvPr id="836" name="Google Shape;836;p66"/>
            <p:cNvSpPr/>
            <p:nvPr/>
          </p:nvSpPr>
          <p:spPr>
            <a:xfrm>
              <a:off x="1849088" y="34093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66"/>
            <p:cNvSpPr/>
            <p:nvPr/>
          </p:nvSpPr>
          <p:spPr>
            <a:xfrm>
              <a:off x="5638800" y="3409375"/>
              <a:ext cx="2232188" cy="130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66"/>
            <p:cNvSpPr txBox="1"/>
            <p:nvPr/>
          </p:nvSpPr>
          <p:spPr>
            <a:xfrm>
              <a:off x="6742564" y="3534354"/>
              <a:ext cx="15084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Aug 25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– Oct 9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41" name="Google Shape;841;p66"/>
            <p:cNvSpPr txBox="1"/>
            <p:nvPr/>
          </p:nvSpPr>
          <p:spPr>
            <a:xfrm flipH="1">
              <a:off x="1043288" y="3276939"/>
              <a:ext cx="805800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b="1">
                  <a:solidFill>
                    <a:schemeClr val="lt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PHASE 2</a:t>
              </a:r>
              <a:endParaRPr sz="1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842" name="Google Shape;842;p66"/>
          <p:cNvGrpSpPr/>
          <p:nvPr/>
        </p:nvGrpSpPr>
        <p:grpSpPr>
          <a:xfrm>
            <a:off x="107369" y="2386739"/>
            <a:ext cx="7764219" cy="570445"/>
            <a:chOff x="107369" y="2386739"/>
            <a:chExt cx="7764219" cy="570445"/>
          </a:xfrm>
        </p:grpSpPr>
        <p:sp>
          <p:nvSpPr>
            <p:cNvPr id="843" name="Google Shape;843;p66"/>
            <p:cNvSpPr/>
            <p:nvPr/>
          </p:nvSpPr>
          <p:spPr>
            <a:xfrm>
              <a:off x="1849088" y="25191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66"/>
            <p:cNvSpPr/>
            <p:nvPr/>
          </p:nvSpPr>
          <p:spPr>
            <a:xfrm>
              <a:off x="1849088" y="2519175"/>
              <a:ext cx="8583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66"/>
            <p:cNvSpPr/>
            <p:nvPr/>
          </p:nvSpPr>
          <p:spPr>
            <a:xfrm>
              <a:off x="2892432" y="2526508"/>
              <a:ext cx="927000" cy="13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66"/>
            <p:cNvSpPr txBox="1"/>
            <p:nvPr/>
          </p:nvSpPr>
          <p:spPr>
            <a:xfrm>
              <a:off x="2655037" y="2671884"/>
              <a:ext cx="1497402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June 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 – June 9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47" name="Google Shape;847;p66"/>
            <p:cNvSpPr txBox="1"/>
            <p:nvPr/>
          </p:nvSpPr>
          <p:spPr>
            <a:xfrm flipH="1">
              <a:off x="107369" y="2386739"/>
              <a:ext cx="1741719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Task </a:t>
              </a:r>
              <a:r>
                <a:rPr lang="en" sz="1200" b="1" dirty="0" smtClean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1 – Attack Vectors</a:t>
              </a:r>
              <a:endParaRPr sz="1200" b="1" dirty="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endParaRPr>
            </a:p>
          </p:txBody>
        </p:sp>
      </p:grpSp>
      <p:grpSp>
        <p:nvGrpSpPr>
          <p:cNvPr id="848" name="Google Shape;848;p66"/>
          <p:cNvGrpSpPr/>
          <p:nvPr/>
        </p:nvGrpSpPr>
        <p:grpSpPr>
          <a:xfrm>
            <a:off x="86097" y="2815706"/>
            <a:ext cx="7805066" cy="561480"/>
            <a:chOff x="66522" y="2830487"/>
            <a:chExt cx="7805066" cy="561480"/>
          </a:xfrm>
        </p:grpSpPr>
        <p:sp>
          <p:nvSpPr>
            <p:cNvPr id="849" name="Google Shape;849;p66"/>
            <p:cNvSpPr/>
            <p:nvPr/>
          </p:nvSpPr>
          <p:spPr>
            <a:xfrm>
              <a:off x="1849088" y="29642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6"/>
            <p:cNvSpPr/>
            <p:nvPr/>
          </p:nvSpPr>
          <p:spPr>
            <a:xfrm>
              <a:off x="3819763" y="2964275"/>
              <a:ext cx="1043700" cy="13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66"/>
            <p:cNvSpPr txBox="1"/>
            <p:nvPr/>
          </p:nvSpPr>
          <p:spPr>
            <a:xfrm>
              <a:off x="3587413" y="3106667"/>
              <a:ext cx="15084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July 7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– July 10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53" name="Google Shape;853;p66"/>
            <p:cNvSpPr txBox="1"/>
            <p:nvPr/>
          </p:nvSpPr>
          <p:spPr>
            <a:xfrm flipH="1">
              <a:off x="66522" y="2830487"/>
              <a:ext cx="1761294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Task </a:t>
              </a:r>
              <a:r>
                <a:rPr lang="en" sz="1200" b="1" dirty="0" smtClean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2 – SIEM Rulesets</a:t>
              </a:r>
              <a:endParaRPr sz="1200" b="1" dirty="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endParaRPr>
            </a:p>
          </p:txBody>
        </p:sp>
      </p:grpSp>
      <p:grpSp>
        <p:nvGrpSpPr>
          <p:cNvPr id="854" name="Google Shape;854;p66"/>
          <p:cNvGrpSpPr/>
          <p:nvPr/>
        </p:nvGrpSpPr>
        <p:grpSpPr>
          <a:xfrm>
            <a:off x="-267714" y="3603986"/>
            <a:ext cx="8139302" cy="666290"/>
            <a:chOff x="-267714" y="3603986"/>
            <a:chExt cx="8139302" cy="666290"/>
          </a:xfrm>
        </p:grpSpPr>
        <p:sp>
          <p:nvSpPr>
            <p:cNvPr id="855" name="Google Shape;855;p66"/>
            <p:cNvSpPr/>
            <p:nvPr/>
          </p:nvSpPr>
          <p:spPr>
            <a:xfrm>
              <a:off x="1849088" y="38544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66"/>
            <p:cNvSpPr/>
            <p:nvPr/>
          </p:nvSpPr>
          <p:spPr>
            <a:xfrm>
              <a:off x="5638799" y="3869256"/>
              <a:ext cx="1043700" cy="13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6"/>
            <p:cNvSpPr txBox="1"/>
            <p:nvPr/>
          </p:nvSpPr>
          <p:spPr>
            <a:xfrm>
              <a:off x="5412410" y="3984976"/>
              <a:ext cx="1496477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Aug 25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- Aug 28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  <p:sp>
          <p:nvSpPr>
            <p:cNvPr id="858" name="Google Shape;858;p66"/>
            <p:cNvSpPr txBox="1"/>
            <p:nvPr/>
          </p:nvSpPr>
          <p:spPr>
            <a:xfrm flipH="1">
              <a:off x="-267714" y="3603986"/>
              <a:ext cx="2106838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Task </a:t>
              </a:r>
              <a:r>
                <a:rPr lang="en" sz="1200" b="1" dirty="0" smtClean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1 – Automated Correlation</a:t>
              </a:r>
              <a:endParaRPr sz="1200" b="1" dirty="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endParaRPr>
            </a:p>
          </p:txBody>
        </p:sp>
      </p:grpSp>
      <p:grpSp>
        <p:nvGrpSpPr>
          <p:cNvPr id="859" name="Google Shape;859;p66"/>
          <p:cNvGrpSpPr/>
          <p:nvPr/>
        </p:nvGrpSpPr>
        <p:grpSpPr>
          <a:xfrm>
            <a:off x="-92053" y="4106926"/>
            <a:ext cx="8343017" cy="584528"/>
            <a:chOff x="-92053" y="4106926"/>
            <a:chExt cx="8343017" cy="584528"/>
          </a:xfrm>
        </p:grpSpPr>
        <p:sp>
          <p:nvSpPr>
            <p:cNvPr id="860" name="Google Shape;860;p66"/>
            <p:cNvSpPr/>
            <p:nvPr/>
          </p:nvSpPr>
          <p:spPr>
            <a:xfrm>
              <a:off x="1849088" y="4299576"/>
              <a:ext cx="6022500" cy="130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6"/>
            <p:cNvSpPr/>
            <p:nvPr/>
          </p:nvSpPr>
          <p:spPr>
            <a:xfrm>
              <a:off x="5638799" y="4299575"/>
              <a:ext cx="1973581" cy="13050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6"/>
            <p:cNvSpPr txBox="1"/>
            <p:nvPr/>
          </p:nvSpPr>
          <p:spPr>
            <a:xfrm flipH="1">
              <a:off x="-92053" y="4106926"/>
              <a:ext cx="1849088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Task </a:t>
              </a:r>
              <a:r>
                <a:rPr lang="en" sz="1200" b="1" dirty="0" smtClean="0">
                  <a:solidFill>
                    <a:schemeClr val="lt1"/>
                  </a:solidFill>
                  <a:latin typeface="Josefin Slab"/>
                  <a:ea typeface="Josefin Slab"/>
                  <a:cs typeface="Josefin Slab"/>
                  <a:sym typeface="Josefin Slab"/>
                </a:rPr>
                <a:t>2 – Playbooks</a:t>
              </a:r>
              <a:endParaRPr sz="1200" b="1" dirty="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endParaRPr>
            </a:p>
          </p:txBody>
        </p:sp>
        <p:sp>
          <p:nvSpPr>
            <p:cNvPr id="864" name="Google Shape;864;p66"/>
            <p:cNvSpPr txBox="1"/>
            <p:nvPr/>
          </p:nvSpPr>
          <p:spPr>
            <a:xfrm>
              <a:off x="6742564" y="4406154"/>
              <a:ext cx="15084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Aug 25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th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– Oct 2</a:t>
              </a:r>
              <a:r>
                <a:rPr lang="en" sz="1200" baseline="300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nd</a:t>
              </a:r>
              <a:r>
                <a:rPr lang="en" sz="1200" dirty="0" smtClean="0">
                  <a:solidFill>
                    <a:schemeClr val="lt1"/>
                  </a:solidFill>
                  <a:latin typeface="Josefin Slab SemiBold"/>
                  <a:ea typeface="Josefin Slab SemiBold"/>
                  <a:cs typeface="Josefin Slab SemiBold"/>
                  <a:sym typeface="Josefin Slab SemiBold"/>
                </a:rPr>
                <a:t> </a:t>
              </a:r>
              <a:endParaRPr sz="1200" dirty="0">
                <a:solidFill>
                  <a:schemeClr val="lt1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endParaRPr>
            </a:p>
          </p:txBody>
        </p:sp>
      </p:grpSp>
      <p:sp>
        <p:nvSpPr>
          <p:cNvPr id="865" name="Google Shape;865;p66"/>
          <p:cNvSpPr txBox="1">
            <a:spLocks noGrp="1"/>
          </p:cNvSpPr>
          <p:nvPr>
            <p:ph type="ctrTitle"/>
          </p:nvPr>
        </p:nvSpPr>
        <p:spPr>
          <a:xfrm>
            <a:off x="5569480" y="129625"/>
            <a:ext cx="2866800" cy="4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2864430" y="368282"/>
            <a:ext cx="28023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b="1" dirty="0" smtClean="0">
                <a:solidFill>
                  <a:srgbClr val="338987"/>
                </a:solidFill>
                <a:latin typeface="Josefin Sans"/>
                <a:sym typeface="Josefin Sans"/>
              </a:rPr>
              <a:t>Schedule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ster's Thesis XL by Slidesgo">
  <a:themeElements>
    <a:clrScheme name="Simple Light">
      <a:dk1>
        <a:srgbClr val="FDF3E5"/>
      </a:dk1>
      <a:lt1>
        <a:srgbClr val="338987"/>
      </a:lt1>
      <a:dk2>
        <a:srgbClr val="FFB8A5"/>
      </a:dk2>
      <a:lt2>
        <a:srgbClr val="A6B8BF"/>
      </a:lt2>
      <a:accent1>
        <a:srgbClr val="FDF3E5"/>
      </a:accent1>
      <a:accent2>
        <a:srgbClr val="338987"/>
      </a:accent2>
      <a:accent3>
        <a:srgbClr val="FFB8A5"/>
      </a:accent3>
      <a:accent4>
        <a:srgbClr val="A6B8BF"/>
      </a:accent4>
      <a:accent5>
        <a:srgbClr val="FDF3E5"/>
      </a:accent5>
      <a:accent6>
        <a:srgbClr val="338987"/>
      </a:accent6>
      <a:hlink>
        <a:srgbClr val="33898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323</Words>
  <Application>Microsoft Office PowerPoint</Application>
  <PresentationFormat>On-screen Show (16:9)</PresentationFormat>
  <Paragraphs>79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Josefin Slab SemiBold</vt:lpstr>
      <vt:lpstr>Arial</vt:lpstr>
      <vt:lpstr>Josefin Sans SemiBold</vt:lpstr>
      <vt:lpstr>Nunito Light</vt:lpstr>
      <vt:lpstr>Josefin Slab</vt:lpstr>
      <vt:lpstr>Josefin Sans</vt:lpstr>
      <vt:lpstr>Master's Thesis XL by Slidesgo</vt:lpstr>
      <vt:lpstr>SOC Virtual Lab</vt:lpstr>
      <vt:lpstr>Table of Contents</vt:lpstr>
      <vt:lpstr>SOC Analyst</vt:lpstr>
      <vt:lpstr>SOC Analyst</vt:lpstr>
      <vt:lpstr>Why Cybersecurity</vt:lpstr>
      <vt:lpstr>SOC Virtual Lab</vt:lpstr>
      <vt:lpstr>What is a Virtual Lab?</vt:lpstr>
      <vt:lpstr>Project</vt:lpstr>
      <vt:lpstr>Project</vt:lpstr>
      <vt:lpstr>Project</vt:lpstr>
      <vt:lpstr>Project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Master’s Thesis</dc:title>
  <cp:lastModifiedBy>Jonah</cp:lastModifiedBy>
  <cp:revision>30</cp:revision>
  <dcterms:modified xsi:type="dcterms:W3CDTF">2025-09-25T15:47:03Z</dcterms:modified>
</cp:coreProperties>
</file>